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sldIdLst>
    <p:sldId id="264" r:id="rId2"/>
    <p:sldId id="258" r:id="rId3"/>
    <p:sldId id="287" r:id="rId4"/>
    <p:sldId id="289" r:id="rId5"/>
    <p:sldId id="288" r:id="rId6"/>
    <p:sldId id="291" r:id="rId7"/>
    <p:sldId id="292" r:id="rId8"/>
    <p:sldId id="290" r:id="rId9"/>
    <p:sldId id="307" r:id="rId10"/>
    <p:sldId id="310" r:id="rId11"/>
    <p:sldId id="265" r:id="rId12"/>
    <p:sldId id="308" r:id="rId13"/>
    <p:sldId id="314" r:id="rId14"/>
    <p:sldId id="315" r:id="rId15"/>
    <p:sldId id="271" r:id="rId16"/>
    <p:sldId id="313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12" r:id="rId27"/>
    <p:sldId id="302" r:id="rId28"/>
    <p:sldId id="303" r:id="rId29"/>
    <p:sldId id="304" r:id="rId30"/>
    <p:sldId id="305" r:id="rId31"/>
    <p:sldId id="311" r:id="rId32"/>
    <p:sldId id="306" r:id="rId33"/>
    <p:sldId id="285" r:id="rId34"/>
    <p:sldId id="272" r:id="rId35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  <a:srgbClr val="AFABAB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737" autoAdjust="0"/>
  </p:normalViewPr>
  <p:slideViewPr>
    <p:cSldViewPr snapToGrid="0" showGuides="1">
      <p:cViewPr varScale="1">
        <p:scale>
          <a:sx n="111" d="100"/>
          <a:sy n="111" d="100"/>
        </p:scale>
        <p:origin x="49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E793DA-B02C-4C42-9760-40F495DA40F8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104385-C842-4B65-9336-64B8CDEF94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943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5706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1141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8622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501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356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43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088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67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3627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0616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100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770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8440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1867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81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9560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8591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8227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147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550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915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460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049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096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816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078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127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23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3923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2013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233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286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781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23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275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428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645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0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fld id="{D7D657F1-E26E-4878-8FB9-A33707A39A0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593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" y="2666761"/>
            <a:ext cx="12192000" cy="1047747"/>
          </a:xfrm>
          <a:prstGeom prst="rect">
            <a:avLst/>
          </a:prstGeom>
          <a:solidFill>
            <a:srgbClr val="1D8A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" name="矩形 4"/>
          <p:cNvSpPr/>
          <p:nvPr/>
        </p:nvSpPr>
        <p:spPr>
          <a:xfrm>
            <a:off x="3356518" y="2898246"/>
            <a:ext cx="83201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비대면 </a:t>
            </a: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Table Order </a:t>
            </a:r>
            <a:r>
              <a:rPr lang="en-US" altLang="ko-KR" sz="3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Pos</a:t>
            </a: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System</a:t>
            </a:r>
            <a:endParaRPr lang="en-US" altLang="ko-KR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612414" y="1350689"/>
            <a:ext cx="50642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altLang="ko-KR" sz="3600" b="1" dirty="0" smtClean="0">
                <a:solidFill>
                  <a:srgbClr val="1A7BAE"/>
                </a:solidFill>
                <a:latin typeface="Impact"/>
              </a:rPr>
              <a:t>Semi Project </a:t>
            </a:r>
            <a:r>
              <a:rPr lang="ko-KR" altLang="en-US" sz="3600" b="1" dirty="0" smtClean="0">
                <a:solidFill>
                  <a:srgbClr val="1A7BAE"/>
                </a:solidFill>
                <a:latin typeface="Impact"/>
              </a:rPr>
              <a:t>결과 보고서</a:t>
            </a:r>
            <a:endParaRPr lang="zh-CN" altLang="en-US" sz="3600" b="1" dirty="0">
              <a:solidFill>
                <a:srgbClr val="1A7BAE"/>
              </a:solidFill>
              <a:latin typeface="Impact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95835" y="3939873"/>
            <a:ext cx="10857965" cy="2196733"/>
            <a:chOff x="495835" y="3792393"/>
            <a:chExt cx="10857965" cy="2196733"/>
          </a:xfrm>
        </p:grpSpPr>
        <p:sp>
          <p:nvSpPr>
            <p:cNvPr id="10" name="AutoShape 256" descr="04"/>
            <p:cNvSpPr>
              <a:spLocks noChangeArrowheads="1"/>
            </p:cNvSpPr>
            <p:nvPr/>
          </p:nvSpPr>
          <p:spPr bwMode="auto">
            <a:xfrm>
              <a:off x="495835" y="3792393"/>
              <a:ext cx="10653946" cy="2196733"/>
            </a:xfrm>
            <a:prstGeom prst="roundRect">
              <a:avLst>
                <a:gd name="adj" fmla="val 16667"/>
              </a:avLst>
            </a:prstGeom>
            <a:blipFill dpi="0" rotWithShape="1">
              <a:blip r:embed="rId3" cstate="print"/>
              <a:srcRect/>
              <a:stretch>
                <a:fillRect/>
              </a:stretch>
            </a:blipFill>
            <a:ln w="15875" algn="ctr">
              <a:solidFill>
                <a:srgbClr val="DDDDDD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 b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8" name="내용 개체 틀 2"/>
            <p:cNvSpPr txBox="1">
              <a:spLocks/>
            </p:cNvSpPr>
            <p:nvPr/>
          </p:nvSpPr>
          <p:spPr>
            <a:xfrm>
              <a:off x="838200" y="4059243"/>
              <a:ext cx="10515600" cy="1926696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팀명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en-US" altLang="ko-KR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조 </a:t>
              </a:r>
              <a:r>
                <a:rPr lang="en-US" altLang="ko-KR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2000" b="1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비오는날엔</a:t>
              </a:r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막걸리조</a:t>
              </a:r>
              <a:r>
                <a:rPr lang="en-US" altLang="ko-KR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en-US" altLang="ko-KR" sz="2000" b="1" i="1" dirty="0" smtClean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팀원</a:t>
              </a:r>
              <a:r>
                <a:rPr lang="en-US" altLang="ko-KR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서형태</a:t>
              </a:r>
              <a:r>
                <a:rPr lang="en-US" altLang="ko-KR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이나영</a:t>
              </a:r>
              <a:r>
                <a:rPr lang="en-US" altLang="ko-KR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최재림</a:t>
              </a:r>
              <a:endParaRPr lang="en-US" altLang="ko-KR" sz="2000" b="1" i="1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훈련과정명</a:t>
              </a:r>
              <a:r>
                <a:rPr lang="en-US" altLang="ko-KR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2000" b="1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빅데이터를</a:t>
              </a:r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활용한 </a:t>
              </a:r>
              <a:r>
                <a:rPr lang="en-US" altLang="ko-KR" sz="2000" b="1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IoT</a:t>
              </a:r>
              <a:r>
                <a:rPr lang="en-US" altLang="ko-KR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서비스 개발</a:t>
              </a:r>
              <a:r>
                <a:rPr lang="en-US" altLang="ko-KR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000" b="1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</a:p>
            <a:p>
              <a:r>
                <a:rPr lang="ko-KR" altLang="en-US" sz="2000" b="1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운영기관명</a:t>
              </a:r>
              <a:r>
                <a:rPr lang="en-US" altLang="ko-KR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멀티캠퍼스</a:t>
              </a:r>
              <a:endParaRPr lang="en-US" altLang="ko-KR" sz="2000" b="1" i="1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474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18"/>
          <p:cNvSpPr/>
          <p:nvPr/>
        </p:nvSpPr>
        <p:spPr>
          <a:xfrm>
            <a:off x="1045029" y="1698171"/>
            <a:ext cx="4542971" cy="47606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矩形 2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Ⅰ. </a:t>
            </a:r>
            <a:r>
              <a:rPr lang="ko-KR" altLang="en-US" sz="3600" b="1" dirty="0" smtClean="0">
                <a:solidFill>
                  <a:srgbClr val="1A7BAE"/>
                </a:solidFill>
                <a:latin typeface="Impact"/>
              </a:rPr>
              <a:t>프로젝트 배경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642153" y="552387"/>
            <a:ext cx="2504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기대효과</a:t>
            </a:r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045029" y="1422400"/>
            <a:ext cx="1915885" cy="5515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사회적</a:t>
            </a:r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197600" y="1698171"/>
            <a:ext cx="4542971" cy="47606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6197600" y="1422400"/>
            <a:ext cx="1915885" cy="5515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사용자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248228" y="2046514"/>
            <a:ext cx="4151086" cy="4609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dirty="0" smtClean="0"/>
              <a:t>- COVID </a:t>
            </a:r>
            <a:r>
              <a:rPr lang="en-US" altLang="ko-KR" dirty="0"/>
              <a:t>-19 </a:t>
            </a:r>
            <a:r>
              <a:rPr lang="ko-KR" altLang="en-US" dirty="0"/>
              <a:t>확산 예방효과</a:t>
            </a:r>
          </a:p>
          <a:p>
            <a:pPr fontAlgn="base">
              <a:lnSpc>
                <a:spcPct val="150000"/>
              </a:lnSpc>
            </a:pPr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 smtClean="0"/>
              <a:t>- </a:t>
            </a:r>
            <a:r>
              <a:rPr lang="ko-KR" altLang="en-US" dirty="0" smtClean="0"/>
              <a:t>사회적 </a:t>
            </a:r>
            <a:r>
              <a:rPr lang="ko-KR" altLang="en-US" dirty="0" err="1"/>
              <a:t>거리두기</a:t>
            </a:r>
            <a:r>
              <a:rPr lang="ko-KR" altLang="en-US" dirty="0"/>
              <a:t> 단계 격상에 따른  사회적 문제 완화</a:t>
            </a:r>
          </a:p>
          <a:p>
            <a:pPr fontAlgn="base">
              <a:lnSpc>
                <a:spcPct val="150000"/>
              </a:lnSpc>
            </a:pPr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 smtClean="0"/>
              <a:t>- </a:t>
            </a:r>
            <a:r>
              <a:rPr lang="ko-KR" altLang="en-US" dirty="0" smtClean="0"/>
              <a:t>정부통제의 </a:t>
            </a:r>
            <a:r>
              <a:rPr lang="ko-KR" altLang="en-US" dirty="0"/>
              <a:t>강압적인 방법이 아닌 식당</a:t>
            </a:r>
            <a:r>
              <a:rPr lang="en-US" altLang="ko-KR" dirty="0"/>
              <a:t>/</a:t>
            </a:r>
            <a:r>
              <a:rPr lang="ko-KR" altLang="en-US" dirty="0"/>
              <a:t>주점을 이용하는 시민들 스스로 시민의식을 일깨울 수 있도록 촉진</a:t>
            </a:r>
          </a:p>
          <a:p>
            <a:pPr fontAlgn="base">
              <a:lnSpc>
                <a:spcPct val="150000"/>
              </a:lnSpc>
            </a:pPr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 smtClean="0"/>
              <a:t>- </a:t>
            </a:r>
            <a:r>
              <a:rPr lang="ko-KR" altLang="en-US" dirty="0" smtClean="0"/>
              <a:t>소상공인들 </a:t>
            </a:r>
            <a:r>
              <a:rPr lang="ko-KR" altLang="en-US" dirty="0"/>
              <a:t>매출증대의 일조</a:t>
            </a:r>
          </a:p>
          <a:p>
            <a:pPr>
              <a:lnSpc>
                <a:spcPct val="150000"/>
              </a:lnSpc>
            </a:pPr>
            <a:endParaRPr lang="en-US" altLang="ko-KR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6393542" y="2046514"/>
            <a:ext cx="4151086" cy="3778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dirty="0" smtClean="0"/>
              <a:t>- COVID </a:t>
            </a:r>
            <a:r>
              <a:rPr lang="en-US" altLang="ko-KR" dirty="0"/>
              <a:t>-19 </a:t>
            </a:r>
            <a:r>
              <a:rPr lang="ko-KR" altLang="en-US" dirty="0"/>
              <a:t>확산 예방효과</a:t>
            </a:r>
          </a:p>
          <a:p>
            <a:pPr fontAlgn="base">
              <a:lnSpc>
                <a:spcPct val="150000"/>
              </a:lnSpc>
            </a:pPr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 smtClean="0"/>
              <a:t>- </a:t>
            </a:r>
            <a:r>
              <a:rPr lang="ko-KR" altLang="en-US" dirty="0" err="1" smtClean="0"/>
              <a:t>언택트</a:t>
            </a:r>
            <a:r>
              <a:rPr lang="ko-KR" altLang="en-US" dirty="0" smtClean="0"/>
              <a:t> </a:t>
            </a:r>
            <a:r>
              <a:rPr lang="ko-KR" altLang="en-US" dirty="0"/>
              <a:t>시대로 빠르게 변화하고 있는 사회에 적응</a:t>
            </a:r>
          </a:p>
          <a:p>
            <a:pPr fontAlgn="base">
              <a:lnSpc>
                <a:spcPct val="150000"/>
              </a:lnSpc>
            </a:pPr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 smtClean="0"/>
              <a:t>- </a:t>
            </a:r>
            <a:r>
              <a:rPr lang="ko-KR" altLang="en-US" dirty="0" smtClean="0"/>
              <a:t>타인과 </a:t>
            </a:r>
            <a:r>
              <a:rPr lang="ko-KR" altLang="en-US" dirty="0"/>
              <a:t>접촉을 최소화 함으로써 코로나 시대에서의 심리적 안도감</a:t>
            </a:r>
          </a:p>
          <a:p>
            <a:pPr fontAlgn="base">
              <a:lnSpc>
                <a:spcPct val="150000"/>
              </a:lnSpc>
            </a:pPr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 smtClean="0"/>
              <a:t>- </a:t>
            </a:r>
            <a:r>
              <a:rPr lang="ko-KR" altLang="en-US" dirty="0" smtClean="0"/>
              <a:t>매출증대 </a:t>
            </a:r>
            <a:r>
              <a:rPr lang="ko-KR" altLang="en-US" dirty="0"/>
              <a:t>효과</a:t>
            </a:r>
          </a:p>
        </p:txBody>
      </p:sp>
    </p:spTree>
    <p:extLst>
      <p:ext uri="{BB962C8B-B14F-4D97-AF65-F5344CB8AC3E}">
        <p14:creationId xmlns:p14="http://schemas.microsoft.com/office/powerpoint/2010/main" val="222509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Ⅱ.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팀 구성 및 역할</a:t>
            </a:r>
            <a:endParaRPr lang="zh-CN" altLang="en-US" sz="1600" b="1" dirty="0">
              <a:solidFill>
                <a:srgbClr val="1A7BAE"/>
              </a:solidFill>
              <a:latin typeface="Impact"/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104276"/>
              </p:ext>
            </p:extLst>
          </p:nvPr>
        </p:nvGraphicFramePr>
        <p:xfrm>
          <a:off x="648924" y="1297859"/>
          <a:ext cx="11125259" cy="5006722"/>
        </p:xfrm>
        <a:graphic>
          <a:graphicData uri="http://schemas.openxmlformats.org/drawingml/2006/table">
            <a:tbl>
              <a:tblPr/>
              <a:tblGrid>
                <a:gridCol w="1925311">
                  <a:extLst>
                    <a:ext uri="{9D8B030D-6E8A-4147-A177-3AD203B41FA5}">
                      <a16:colId xmlns:a16="http://schemas.microsoft.com/office/drawing/2014/main" xmlns="" val="1518255068"/>
                    </a:ext>
                  </a:extLst>
                </a:gridCol>
                <a:gridCol w="9199948">
                  <a:extLst>
                    <a:ext uri="{9D8B030D-6E8A-4147-A177-3AD203B41FA5}">
                      <a16:colId xmlns:a16="http://schemas.microsoft.com/office/drawing/2014/main" xmlns="" val="214799246"/>
                    </a:ext>
                  </a:extLst>
                </a:gridCol>
              </a:tblGrid>
              <a:tr h="74827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훈련생 명</a:t>
                      </a:r>
                    </a:p>
                  </a:txBody>
                  <a:tcPr marL="4215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역할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70581919"/>
                  </a:ext>
                </a:extLst>
              </a:tr>
              <a:tr h="1413882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i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이나영</a:t>
                      </a:r>
                      <a:endParaRPr lang="en-US" altLang="ko-KR" sz="1800" b="1" i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1" i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800" b="1" i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팀 리더</a:t>
                      </a:r>
                      <a:r>
                        <a:rPr lang="en-US" altLang="ko-KR" sz="1800" b="1" i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en-US" altLang="ko-KR" sz="1800" b="1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i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전체적인 </a:t>
                      </a:r>
                      <a:r>
                        <a:rPr lang="en-US" altLang="ko-KR" sz="1800" b="0" i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UI </a:t>
                      </a:r>
                      <a:r>
                        <a:rPr lang="ko-KR" altLang="en-US" sz="1800" b="0" i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및 </a:t>
                      </a:r>
                      <a:r>
                        <a:rPr lang="en-US" altLang="ko-KR" sz="1800" b="0" i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DB </a:t>
                      </a:r>
                      <a:r>
                        <a:rPr lang="ko-KR" altLang="en-US" sz="1800" b="0" i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연동 구축</a:t>
                      </a:r>
                      <a:endParaRPr lang="en-US" altLang="ko-KR" sz="1800" b="0" i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HOME</a:t>
                      </a:r>
                      <a:r>
                        <a:rPr lang="en-US" altLang="ko-KR" sz="1800" b="0" i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800" b="0" i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 및 </a:t>
                      </a:r>
                      <a:r>
                        <a:rPr lang="en-US" altLang="ko-KR" sz="1800" b="0" i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Login </a:t>
                      </a:r>
                      <a:r>
                        <a:rPr lang="ko-KR" altLang="en-US" sz="1800" b="0" i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관련 </a:t>
                      </a:r>
                      <a:r>
                        <a:rPr lang="en-US" altLang="ko-KR" sz="1800" b="0" i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Controller </a:t>
                      </a:r>
                      <a:r>
                        <a:rPr lang="ko-KR" altLang="en-US" sz="1800" b="0" i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구축 </a:t>
                      </a:r>
                      <a:endParaRPr lang="en-US" altLang="ko-KR" sz="1800" b="0" i="0" baseline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i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게시판 관리자</a:t>
                      </a:r>
                      <a:r>
                        <a:rPr lang="en-US" altLang="ko-KR" sz="1800" b="0" i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800" b="0" i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사용자 </a:t>
                      </a:r>
                      <a:r>
                        <a:rPr lang="en-US" altLang="ko-KR" sz="1800" b="0" i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Controller </a:t>
                      </a:r>
                      <a:r>
                        <a:rPr lang="ko-KR" altLang="en-US" sz="1800" b="0" i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구축</a:t>
                      </a:r>
                      <a:endParaRPr lang="en-US" altLang="ko-KR" sz="1800" b="0" i="0" baseline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i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부트스트랩 사용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90035900"/>
                  </a:ext>
                </a:extLst>
              </a:tr>
              <a:tr h="1413882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i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서형태</a:t>
                      </a:r>
                      <a:endParaRPr lang="en-US" altLang="ko-KR" sz="1800" b="1" i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1" i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800" b="1" i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팀원</a:t>
                      </a:r>
                      <a:r>
                        <a:rPr lang="en-US" altLang="ko-KR" sz="1800" b="1" i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en-US" altLang="ko-KR" sz="1800" b="1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DB Table </a:t>
                      </a:r>
                      <a:r>
                        <a:rPr lang="ko-KR" altLang="en-US" sz="1800" b="0" i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 및 값</a:t>
                      </a:r>
                      <a:r>
                        <a:rPr lang="en-US" altLang="ko-KR" sz="1800" b="0" i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800" b="0" i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i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주문</a:t>
                      </a:r>
                      <a:r>
                        <a:rPr lang="en-US" altLang="ko-KR" sz="1800" b="0" i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800" b="0" i="0" baseline="0" dirty="0" err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메뉴판</a:t>
                      </a:r>
                      <a:r>
                        <a:rPr lang="en-US" altLang="ko-KR" sz="1800" b="0" i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800" b="0" i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대기목록 </a:t>
                      </a:r>
                      <a:r>
                        <a:rPr lang="en-US" altLang="ko-KR" sz="1800" b="0" i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Controller </a:t>
                      </a:r>
                      <a:r>
                        <a:rPr lang="ko-KR" altLang="en-US" sz="1800" b="0" i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구축</a:t>
                      </a:r>
                      <a:endParaRPr lang="en-US" altLang="ko-KR" sz="1800" b="0" i="0" baseline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i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관리자 </a:t>
                      </a:r>
                      <a:r>
                        <a:rPr lang="ko-KR" altLang="en-US" sz="1800" b="0" i="0" baseline="0" dirty="0" err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메인화면</a:t>
                      </a:r>
                      <a:r>
                        <a:rPr lang="ko-KR" altLang="en-US" sz="1800" b="0" i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메뉴</a:t>
                      </a:r>
                      <a:r>
                        <a:rPr lang="en-US" altLang="ko-KR" sz="1800" b="0" i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800" b="0" i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테이블 관리 </a:t>
                      </a:r>
                      <a:r>
                        <a:rPr lang="en-US" altLang="ko-KR" sz="1800" b="0" i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Controller </a:t>
                      </a:r>
                      <a:r>
                        <a:rPr lang="ko-KR" altLang="en-US" sz="1800" b="0" i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구축 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28869406"/>
                  </a:ext>
                </a:extLst>
              </a:tr>
              <a:tr h="1413882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i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최재림</a:t>
                      </a:r>
                      <a:endParaRPr lang="en-US" altLang="ko-KR" sz="1800" b="1" i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1" i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800" b="1" i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팀원</a:t>
                      </a:r>
                      <a:r>
                        <a:rPr lang="en-US" altLang="ko-KR" sz="1800" b="1" i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en-US" altLang="ko-KR" sz="1800" b="1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DB</a:t>
                      </a:r>
                      <a:r>
                        <a:rPr lang="ko-KR" altLang="en-US" sz="1800" b="0" i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활용한 매출관리 및 그래프 작성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i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</a:t>
                      </a:r>
                      <a:r>
                        <a:rPr lang="en-US" altLang="ko-KR" sz="1800" b="0" i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/ </a:t>
                      </a:r>
                      <a:r>
                        <a:rPr lang="ko-KR" altLang="en-US" sz="1800" b="0" i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날씨 </a:t>
                      </a:r>
                      <a:r>
                        <a:rPr lang="en-US" altLang="ko-KR" sz="1800" b="0" i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API </a:t>
                      </a:r>
                      <a:r>
                        <a:rPr lang="ko-KR" altLang="en-US" sz="1800" b="0" i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구축</a:t>
                      </a:r>
                      <a:endParaRPr lang="en-US" altLang="ko-KR" sz="1800" b="0" i="0" baseline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i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영수증 화면 출력 </a:t>
                      </a:r>
                      <a:r>
                        <a:rPr lang="en-US" altLang="ko-KR" sz="1800" b="0" i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Controller </a:t>
                      </a:r>
                      <a:r>
                        <a:rPr lang="ko-KR" altLang="en-US" sz="1800" b="0" i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구축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42225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576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9" name="矩形 2"/>
          <p:cNvSpPr/>
          <p:nvPr/>
        </p:nvSpPr>
        <p:spPr>
          <a:xfrm>
            <a:off x="790006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Ⅲ.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수행절차 및 방법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</p:txBody>
      </p:sp>
      <p:pic>
        <p:nvPicPr>
          <p:cNvPr id="1026" name="Picture 2" descr="https://lh4.googleusercontent.com/Q002V_T0V7j-xi5vU6t1m5Sva6OTPK4jV79M4qcrbJK44K1P_HfGQRSMUb1j8U2rTsDiSfccEjgdVHJrouSAZfsk_RbNQvtQXV29iWsIKp_2LDj5cFvn_27GbU9pJP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98196"/>
            <a:ext cx="4861560" cy="521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135880" y="4545334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endParaRPr lang="en-US" altLang="ko-KR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 fontAlgn="base">
              <a:buFontTx/>
              <a:buChar char="-"/>
            </a:pPr>
            <a:r>
              <a:rPr lang="ko-KR" alt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초기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업무분담을 </a:t>
            </a:r>
            <a:r>
              <a:rPr lang="ko-KR" alt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통한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개발 </a:t>
            </a:r>
            <a:r>
              <a:rPr lang="ko-KR" alt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진행</a:t>
            </a:r>
            <a:endParaRPr lang="en-US" altLang="ko-KR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 fontAlgn="base">
              <a:buFontTx/>
              <a:buChar char="-"/>
            </a:pPr>
            <a:endParaRPr lang="ko-KR" alt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457200"/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UI/DB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구축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-&gt; Controller -&gt; Test -&gt; Merge</a:t>
            </a:r>
            <a:endParaRPr lang="ko-KR" altLang="en-US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964" y="1830119"/>
            <a:ext cx="6331831" cy="216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9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0" y="310196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 smtClean="0">
                <a:solidFill>
                  <a:srgbClr val="1A7BAE"/>
                </a:solidFill>
              </a:rPr>
              <a:t>화면 구성 및 시연 </a:t>
            </a:r>
            <a:r>
              <a:rPr lang="en-US" altLang="ko-KR" sz="1600" b="1" dirty="0" smtClean="0">
                <a:solidFill>
                  <a:srgbClr val="1A7BAE"/>
                </a:solidFill>
              </a:rPr>
              <a:t>(Main)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pic>
        <p:nvPicPr>
          <p:cNvPr id="1026" name="Picture 2" descr="https://lh6.googleusercontent.com/vl1A4XpT6_8JutHQw8yQDt8vAJhNX8EjMjWIl9se-uJPdhJLjNmUWJRHGsuGyLXQESX6_jRWhsgNkCziJvG0llom_wEV6oocNBR0A0mDG4nlkqd-_72Fvn46YSqno7f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25" y="2428815"/>
            <a:ext cx="6283325" cy="3604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5.googleusercontent.com/cDWuglvnCXzkUm2Q0E67qOu8FHDNiposv8cMZFExiMvxmAZhc5l5A97E-ghFTUiu7Tq5WWFf6KersqLT6cbC7EVOTgrwswvHHRLUPzRteXkMuj0qyOlmxsrBq275uPG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175" y="3213100"/>
            <a:ext cx="3950348" cy="2820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28370" y="1498196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부트스트랩을 이용한 화면 배치로 </a:t>
            </a:r>
            <a:r>
              <a:rPr lang="en-US" altLang="ko-KR" dirty="0"/>
              <a:t>M</a:t>
            </a:r>
            <a:r>
              <a:rPr lang="en-US" altLang="ko-KR" dirty="0" smtClean="0"/>
              <a:t>obile 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PC</a:t>
            </a:r>
            <a:r>
              <a:rPr lang="ko-KR" altLang="en-US" dirty="0" smtClean="0"/>
              <a:t>에서의 화면 전환이 이루어 지도록 하였다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36587" y="1986316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PC</a:t>
            </a:r>
            <a:endParaRPr lang="ko-KR" alt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8831424" y="2770276"/>
            <a:ext cx="1025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Mobile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3148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0" y="310196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 smtClean="0">
                <a:solidFill>
                  <a:srgbClr val="1A7BAE"/>
                </a:solidFill>
              </a:rPr>
              <a:t>화면 구성 및 시연 </a:t>
            </a:r>
            <a:r>
              <a:rPr lang="en-US" altLang="ko-KR" sz="1600" b="1" dirty="0" smtClean="0">
                <a:solidFill>
                  <a:srgbClr val="1A7BAE"/>
                </a:solidFill>
              </a:rPr>
              <a:t>(Main)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48924" y="3837218"/>
            <a:ext cx="108826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Navigation bar </a:t>
            </a:r>
            <a:r>
              <a:rPr lang="ko-KR" altLang="en-US" b="1" dirty="0"/>
              <a:t>구성</a:t>
            </a:r>
            <a:endParaRPr lang="ko-KR" altLang="en-US" dirty="0"/>
          </a:p>
          <a:p>
            <a:pPr lvl="1" fontAlgn="base"/>
            <a:r>
              <a:rPr lang="en-US" altLang="ko-KR" dirty="0" smtClean="0"/>
              <a:t>-  Home </a:t>
            </a:r>
            <a:r>
              <a:rPr lang="en-US" altLang="ko-KR" dirty="0"/>
              <a:t>: home </a:t>
            </a:r>
            <a:r>
              <a:rPr lang="ko-KR" altLang="en-US" dirty="0"/>
              <a:t>화면</a:t>
            </a:r>
          </a:p>
          <a:p>
            <a:pPr lvl="1" fontAlgn="base"/>
            <a:r>
              <a:rPr lang="en-US" altLang="ko-KR" dirty="0" smtClean="0"/>
              <a:t>-  </a:t>
            </a:r>
            <a:r>
              <a:rPr lang="ko-KR" altLang="en-US" dirty="0" smtClean="0"/>
              <a:t>날씨 </a:t>
            </a:r>
            <a:r>
              <a:rPr lang="en-US" altLang="ko-KR" dirty="0"/>
              <a:t>: API</a:t>
            </a:r>
            <a:r>
              <a:rPr lang="ko-KR" altLang="en-US" dirty="0"/>
              <a:t>를 이용하여 현재 날씨를 표시</a:t>
            </a:r>
          </a:p>
          <a:p>
            <a:pPr lvl="1" fontAlgn="base"/>
            <a:r>
              <a:rPr lang="en-US" altLang="ko-KR" dirty="0" smtClean="0"/>
              <a:t>-  Table </a:t>
            </a:r>
            <a:r>
              <a:rPr lang="en-US" altLang="ko-KR" dirty="0"/>
              <a:t>: </a:t>
            </a:r>
            <a:r>
              <a:rPr lang="ko-KR" altLang="en-US" dirty="0"/>
              <a:t>사용자 테이블을 선택할 수 있도록 한다 </a:t>
            </a:r>
            <a:r>
              <a:rPr lang="en-US" altLang="ko-KR" dirty="0"/>
              <a:t>(</a:t>
            </a:r>
            <a:r>
              <a:rPr lang="ko-KR" altLang="en-US" dirty="0"/>
              <a:t>사용자 모드로 진입할 수 있는 페이지 전환</a:t>
            </a:r>
            <a:r>
              <a:rPr lang="en-US" altLang="ko-KR" dirty="0"/>
              <a:t>)</a:t>
            </a:r>
          </a:p>
          <a:p>
            <a:pPr lvl="1" fontAlgn="base"/>
            <a:r>
              <a:rPr lang="en-US" altLang="ko-KR" dirty="0" smtClean="0"/>
              <a:t>-  Login </a:t>
            </a:r>
            <a:r>
              <a:rPr lang="en-US" altLang="ko-KR" dirty="0"/>
              <a:t>: </a:t>
            </a:r>
            <a:r>
              <a:rPr lang="ko-KR" altLang="en-US" dirty="0"/>
              <a:t>관리자 모드로 로그인</a:t>
            </a:r>
          </a:p>
          <a:p>
            <a:pPr lvl="1" fontAlgn="base"/>
            <a:r>
              <a:rPr lang="en-US" altLang="ko-KR" dirty="0" smtClean="0"/>
              <a:t>-  My </a:t>
            </a:r>
            <a:r>
              <a:rPr lang="en-US" altLang="ko-KR" dirty="0"/>
              <a:t>Restaurant : </a:t>
            </a:r>
            <a:r>
              <a:rPr lang="ko-KR" altLang="en-US" dirty="0"/>
              <a:t>관리자 페이지 홈</a:t>
            </a:r>
          </a:p>
          <a:p>
            <a:pPr lvl="1" fontAlgn="base"/>
            <a:r>
              <a:rPr lang="en-US" altLang="ko-KR" dirty="0" smtClean="0"/>
              <a:t>-  Order </a:t>
            </a:r>
            <a:r>
              <a:rPr lang="en-US" altLang="ko-KR" dirty="0"/>
              <a:t>: </a:t>
            </a:r>
            <a:r>
              <a:rPr lang="ko-KR" altLang="en-US" dirty="0"/>
              <a:t>테이블</a:t>
            </a:r>
            <a:r>
              <a:rPr lang="en-US" altLang="ko-KR" dirty="0"/>
              <a:t>(</a:t>
            </a:r>
            <a:r>
              <a:rPr lang="ko-KR" altLang="en-US" dirty="0"/>
              <a:t>사용자</a:t>
            </a:r>
            <a:r>
              <a:rPr lang="en-US" altLang="ko-KR" dirty="0"/>
              <a:t>) </a:t>
            </a:r>
            <a:r>
              <a:rPr lang="ko-KR" altLang="en-US" dirty="0"/>
              <a:t>페이지 홈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644224" y="1557629"/>
            <a:ext cx="2306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기본 모드</a:t>
            </a:r>
            <a:endParaRPr lang="ko-KR" altLang="en-US" b="1" dirty="0"/>
          </a:p>
        </p:txBody>
      </p:sp>
      <p:pic>
        <p:nvPicPr>
          <p:cNvPr id="2060" name="Picture 12" descr="https://lh6.googleusercontent.com/qDL-lNM3DCb_sMyrqiyZw6oggRrv0vkxVA-5-2qtbDF7mfA50NNa_QAI-ZB2g4Uixe8pKjbkjNjIfp-L7puRqeuvhzayywKQvb-Z_rJvjN73BxICiVzj0vMV3sxBtwrj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1" y="2206852"/>
            <a:ext cx="8486775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s://lh6.googleusercontent.com/XhxkJHLBDD7lF69hOnvW3HD36RWWvZfTDdjEH0EHL8vbyCIdz42bi0wVXpdEWcFTqii21uNVCvb-r-FovUILiFOF-cPJZQXCy6wdaKkanj65WBMZ-juZiYhU_IEK6pdM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2" r="5182"/>
          <a:stretch/>
        </p:blipFill>
        <p:spPr bwMode="auto">
          <a:xfrm>
            <a:off x="711200" y="2972405"/>
            <a:ext cx="8623300" cy="628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s://lh6.googleusercontent.com/vl1A4XpT6_8JutHQw8yQDt8vAJhNX8EjMjWIl9se-uJPdhJLjNmUWJRHGsuGyLXQESX6_jRWhsgNkCziJvG0llom_wEV6oocNBR0A0mDG4nlkqd-_72Fvn46YSqno7fX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1" r="18792" b="90099"/>
          <a:stretch/>
        </p:blipFill>
        <p:spPr bwMode="auto">
          <a:xfrm>
            <a:off x="723900" y="1413683"/>
            <a:ext cx="8458199" cy="657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9644224" y="2332726"/>
            <a:ext cx="2306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관리자 모드</a:t>
            </a:r>
            <a:endParaRPr lang="ko-KR" alt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9644224" y="3102064"/>
            <a:ext cx="2306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사용자 모드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9861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502" y="1304558"/>
            <a:ext cx="9637444" cy="5220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모서리가 둥근 직사각형 1"/>
          <p:cNvSpPr/>
          <p:nvPr/>
        </p:nvSpPr>
        <p:spPr>
          <a:xfrm>
            <a:off x="6469166" y="310196"/>
            <a:ext cx="4526780" cy="131945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矩形 2"/>
          <p:cNvSpPr/>
          <p:nvPr/>
        </p:nvSpPr>
        <p:spPr>
          <a:xfrm>
            <a:off x="828370" y="310196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 smtClean="0">
                <a:solidFill>
                  <a:srgbClr val="1A7BAE"/>
                </a:solidFill>
              </a:rPr>
              <a:t>화면 구성 및 시연 </a:t>
            </a:r>
            <a:r>
              <a:rPr lang="en-US" altLang="ko-KR" sz="1600" b="1" dirty="0" smtClean="0">
                <a:solidFill>
                  <a:srgbClr val="1A7BAE"/>
                </a:solidFill>
              </a:rPr>
              <a:t>(Main)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4904548" y="1716154"/>
            <a:ext cx="302452" cy="176146"/>
          </a:xfrm>
          <a:prstGeom prst="rect">
            <a:avLst/>
          </a:prstGeom>
          <a:noFill/>
          <a:ln w="31750" cmpd="sng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611267" y="367763"/>
            <a:ext cx="527593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Navigation bar</a:t>
            </a:r>
          </a:p>
          <a:p>
            <a:pPr marL="285750" indent="-285750">
              <a:buFontTx/>
              <a:buChar char="-"/>
            </a:pPr>
            <a:r>
              <a:rPr lang="en-US" altLang="ko-KR" sz="1200" dirty="0" smtClean="0"/>
              <a:t>Home : </a:t>
            </a:r>
            <a:r>
              <a:rPr lang="ko-KR" altLang="en-US" sz="1200" dirty="0" err="1" smtClean="0"/>
              <a:t>홈화면으로</a:t>
            </a:r>
            <a:r>
              <a:rPr lang="ko-KR" altLang="en-US" sz="1200" dirty="0" smtClean="0"/>
              <a:t> 되돌아감</a:t>
            </a:r>
            <a:endParaRPr lang="en-US" altLang="ko-KR" sz="1200" dirty="0" smtClean="0"/>
          </a:p>
          <a:p>
            <a:pPr marL="285750" indent="-285750">
              <a:buFontTx/>
              <a:buChar char="-"/>
            </a:pPr>
            <a:r>
              <a:rPr lang="ko-KR" altLang="en-US" sz="1200" dirty="0" smtClean="0"/>
              <a:t>날씨 </a:t>
            </a:r>
            <a:r>
              <a:rPr lang="en-US" altLang="ko-KR" sz="1200" dirty="0" smtClean="0"/>
              <a:t>: API</a:t>
            </a:r>
            <a:r>
              <a:rPr lang="ko-KR" altLang="en-US" sz="1200" dirty="0" smtClean="0"/>
              <a:t>를 이용하여 현재 날씨를 표시</a:t>
            </a:r>
            <a:endParaRPr lang="en-US" altLang="ko-KR" sz="1200" dirty="0" smtClean="0"/>
          </a:p>
          <a:p>
            <a:pPr marL="285750" indent="-285750">
              <a:buFontTx/>
              <a:buChar char="-"/>
            </a:pPr>
            <a:r>
              <a:rPr lang="en-US" altLang="ko-KR" sz="1200" dirty="0" smtClean="0"/>
              <a:t>Table = Table Home </a:t>
            </a:r>
            <a:r>
              <a:rPr lang="ko-KR" altLang="en-US" sz="1200" dirty="0" smtClean="0"/>
              <a:t>화면으로 이동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사용자</a:t>
            </a:r>
            <a:r>
              <a:rPr lang="en-US" altLang="ko-KR" sz="1200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sz="1200" dirty="0" smtClean="0"/>
              <a:t>Login = </a:t>
            </a:r>
            <a:r>
              <a:rPr lang="ko-KR" altLang="en-US" sz="1200" dirty="0" smtClean="0"/>
              <a:t>관리자 </a:t>
            </a:r>
            <a:r>
              <a:rPr lang="en-US" altLang="ko-KR" sz="1200" dirty="0" smtClean="0"/>
              <a:t>Login </a:t>
            </a:r>
            <a:r>
              <a:rPr lang="ko-KR" altLang="en-US" sz="1200" dirty="0" smtClean="0"/>
              <a:t>화면으로 이동 </a:t>
            </a:r>
            <a:r>
              <a:rPr lang="en-US" altLang="ko-KR" sz="1200" dirty="0" smtClean="0"/>
              <a:t>(Logout</a:t>
            </a:r>
            <a:r>
              <a:rPr lang="ko-KR" altLang="en-US" sz="1200" dirty="0" smtClean="0"/>
              <a:t>으로 변환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(Logout </a:t>
            </a:r>
            <a:r>
              <a:rPr lang="ko-KR" altLang="en-US" sz="1200" dirty="0" smtClean="0"/>
              <a:t>시 관</a:t>
            </a:r>
            <a:r>
              <a:rPr lang="ko-KR" altLang="en-US" sz="1200" dirty="0"/>
              <a:t>리</a:t>
            </a:r>
            <a:r>
              <a:rPr lang="ko-KR" altLang="en-US" sz="1200" dirty="0" smtClean="0"/>
              <a:t>자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사용자 </a:t>
            </a:r>
            <a:r>
              <a:rPr lang="en-US" altLang="ko-KR" sz="1200" dirty="0" smtClean="0"/>
              <a:t>Login </a:t>
            </a:r>
            <a:r>
              <a:rPr lang="ko-KR" altLang="en-US" sz="1200" dirty="0" smtClean="0"/>
              <a:t>화면으로 이동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23" name="직사각형 22"/>
          <p:cNvSpPr/>
          <p:nvPr/>
        </p:nvSpPr>
        <p:spPr>
          <a:xfrm>
            <a:off x="4698753" y="3324234"/>
            <a:ext cx="2931084" cy="1080125"/>
          </a:xfrm>
          <a:prstGeom prst="rect">
            <a:avLst/>
          </a:prstGeom>
          <a:noFill/>
          <a:ln w="31750" cmpd="sng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803198" y="1716154"/>
            <a:ext cx="302452" cy="176146"/>
          </a:xfrm>
          <a:prstGeom prst="rect">
            <a:avLst/>
          </a:prstGeom>
          <a:noFill/>
          <a:ln w="31750" cmpd="sng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7152448" y="1716154"/>
            <a:ext cx="302452" cy="176146"/>
          </a:xfrm>
          <a:prstGeom prst="rect">
            <a:avLst/>
          </a:prstGeom>
          <a:noFill/>
          <a:ln w="31750" cmpd="sng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253798" y="1716154"/>
            <a:ext cx="302452" cy="176146"/>
          </a:xfrm>
          <a:prstGeom prst="rect">
            <a:avLst/>
          </a:prstGeom>
          <a:noFill/>
          <a:ln w="31750" cmpd="sng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5301129" y="5051400"/>
            <a:ext cx="1739260" cy="68282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Main </a:t>
            </a:r>
            <a:r>
              <a:rPr lang="ko-KR" altLang="en-US" sz="1600" dirty="0" smtClean="0">
                <a:solidFill>
                  <a:schemeClr val="tx1"/>
                </a:solidFill>
              </a:rPr>
              <a:t>화면 문구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(</a:t>
            </a:r>
            <a:r>
              <a:rPr lang="ko-KR" altLang="en-US" sz="1600" dirty="0" smtClean="0">
                <a:solidFill>
                  <a:schemeClr val="tx1"/>
                </a:solidFill>
              </a:rPr>
              <a:t>변경가능</a:t>
            </a:r>
            <a:r>
              <a:rPr lang="en-US" altLang="ko-KR" sz="1600" dirty="0" smtClean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>
            <a:stCxn id="23" idx="2"/>
          </p:cNvCxnSpPr>
          <p:nvPr/>
        </p:nvCxnSpPr>
        <p:spPr>
          <a:xfrm>
            <a:off x="6164295" y="4404359"/>
            <a:ext cx="12929" cy="5452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19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80" y="1260315"/>
            <a:ext cx="9708166" cy="5258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모서리가 둥근 직사각형 1"/>
          <p:cNvSpPr/>
          <p:nvPr/>
        </p:nvSpPr>
        <p:spPr>
          <a:xfrm>
            <a:off x="3980073" y="3127453"/>
            <a:ext cx="4526780" cy="58094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矩形 2"/>
          <p:cNvSpPr/>
          <p:nvPr/>
        </p:nvSpPr>
        <p:spPr>
          <a:xfrm>
            <a:off x="828370" y="310196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 smtClean="0">
                <a:solidFill>
                  <a:srgbClr val="1A7BAE"/>
                </a:solidFill>
              </a:rPr>
              <a:t>화면 구성 및 시연 </a:t>
            </a:r>
            <a:r>
              <a:rPr lang="en-US" altLang="ko-KR" sz="1600" b="1" dirty="0" smtClean="0">
                <a:solidFill>
                  <a:srgbClr val="1A7BAE"/>
                </a:solidFill>
              </a:rPr>
              <a:t>(Main)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134767" y="3156235"/>
            <a:ext cx="5275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로그인 계정에 맞지 않는 </a:t>
            </a:r>
            <a:r>
              <a:rPr lang="en-US" altLang="ko-KR" sz="1200" dirty="0" smtClean="0"/>
              <a:t>Page </a:t>
            </a:r>
            <a:r>
              <a:rPr lang="ko-KR" altLang="en-US" sz="1200" dirty="0" smtClean="0"/>
              <a:t>이동 시 자동 접속 종료</a:t>
            </a:r>
            <a:endParaRPr lang="en-US" altLang="ko-KR" sz="1200" dirty="0" smtClean="0"/>
          </a:p>
          <a:p>
            <a:r>
              <a:rPr lang="en-US" altLang="ko-KR" sz="1200" dirty="0" smtClean="0"/>
              <a:t>(Ex – Table </a:t>
            </a:r>
            <a:r>
              <a:rPr lang="ko-KR" altLang="en-US" sz="1200" dirty="0" smtClean="0"/>
              <a:t>계정으로 </a:t>
            </a:r>
            <a:r>
              <a:rPr lang="en-US" altLang="ko-KR" sz="1200" dirty="0" smtClean="0"/>
              <a:t>Admin </a:t>
            </a:r>
            <a:r>
              <a:rPr lang="ko-KR" altLang="en-US" sz="1200" dirty="0" smtClean="0"/>
              <a:t>화면 이동 시 자동 종료</a:t>
            </a:r>
            <a:endParaRPr lang="ko-KR" altLang="en-US" sz="1200" dirty="0"/>
          </a:p>
        </p:txBody>
      </p:sp>
      <p:sp>
        <p:nvSpPr>
          <p:cNvPr id="28" name="직사각형 27"/>
          <p:cNvSpPr/>
          <p:nvPr/>
        </p:nvSpPr>
        <p:spPr>
          <a:xfrm>
            <a:off x="4879148" y="1498196"/>
            <a:ext cx="2512252" cy="876704"/>
          </a:xfrm>
          <a:prstGeom prst="rect">
            <a:avLst/>
          </a:prstGeom>
          <a:noFill/>
          <a:ln w="31750" cmpd="sng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64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0" y="310196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 smtClean="0">
                <a:solidFill>
                  <a:srgbClr val="1A7BAE"/>
                </a:solidFill>
              </a:rPr>
              <a:t>화면 구성 및 시연 </a:t>
            </a:r>
            <a:r>
              <a:rPr lang="en-US" altLang="ko-KR" sz="1600" b="1" dirty="0" smtClean="0">
                <a:solidFill>
                  <a:srgbClr val="1A7BAE"/>
                </a:solidFill>
              </a:rPr>
              <a:t>(Table Controller – </a:t>
            </a:r>
            <a:r>
              <a:rPr lang="ko-KR" altLang="en-US" sz="1600" b="1" dirty="0" smtClean="0">
                <a:solidFill>
                  <a:srgbClr val="1A7BAE"/>
                </a:solidFill>
              </a:rPr>
              <a:t>사용자 페이지</a:t>
            </a:r>
            <a:r>
              <a:rPr lang="en-US" altLang="ko-KR" sz="1600" b="1" dirty="0" smtClean="0">
                <a:solidFill>
                  <a:srgbClr val="1A7BAE"/>
                </a:solidFill>
              </a:rPr>
              <a:t>)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502" y="1304558"/>
            <a:ext cx="9637444" cy="5220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직사각형 24"/>
          <p:cNvSpPr/>
          <p:nvPr/>
        </p:nvSpPr>
        <p:spPr>
          <a:xfrm>
            <a:off x="3685032" y="3371528"/>
            <a:ext cx="4736591" cy="1309708"/>
          </a:xfrm>
          <a:prstGeom prst="rect">
            <a:avLst/>
          </a:prstGeom>
          <a:noFill/>
          <a:ln w="31750" cmpd="sng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947115" y="5264484"/>
            <a:ext cx="7212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해당 테이블번호 클릭 시 자동 </a:t>
            </a:r>
            <a:r>
              <a:rPr lang="en-US" altLang="ko-KR" sz="1600" dirty="0" smtClean="0"/>
              <a:t>Table Login </a:t>
            </a:r>
            <a:r>
              <a:rPr lang="ko-KR" altLang="en-US" sz="1600" dirty="0" smtClean="0"/>
              <a:t>후 </a:t>
            </a:r>
            <a:r>
              <a:rPr lang="en-US" altLang="ko-KR" sz="1600" dirty="0" smtClean="0"/>
              <a:t>Table Main </a:t>
            </a:r>
            <a:r>
              <a:rPr lang="ko-KR" altLang="en-US" sz="1600" dirty="0" smtClean="0"/>
              <a:t>페이지로 이동 </a:t>
            </a:r>
            <a:endParaRPr lang="ko-KR" altLang="en-US" sz="1600" dirty="0"/>
          </a:p>
        </p:txBody>
      </p:sp>
      <p:sp>
        <p:nvSpPr>
          <p:cNvPr id="10" name="직사각형 9"/>
          <p:cNvSpPr/>
          <p:nvPr/>
        </p:nvSpPr>
        <p:spPr>
          <a:xfrm>
            <a:off x="3494533" y="1686009"/>
            <a:ext cx="531368" cy="384091"/>
          </a:xfrm>
          <a:prstGeom prst="rect">
            <a:avLst/>
          </a:prstGeom>
          <a:noFill/>
          <a:ln w="31750" cmpd="sng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740934" y="2563746"/>
            <a:ext cx="2577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(</a:t>
            </a:r>
            <a:r>
              <a:rPr lang="ko-KR" altLang="en-US" sz="1600" dirty="0" smtClean="0"/>
              <a:t>공통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이전 화면으로 이동</a:t>
            </a:r>
            <a:endParaRPr lang="ko-KR" altLang="en-US" sz="1600" dirty="0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6053327" y="4783046"/>
            <a:ext cx="0" cy="4747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3760217" y="2171701"/>
            <a:ext cx="0" cy="4154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76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334" y="1360820"/>
            <a:ext cx="9678792" cy="52426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2"/>
          <p:cNvSpPr/>
          <p:nvPr/>
        </p:nvSpPr>
        <p:spPr>
          <a:xfrm>
            <a:off x="828370" y="310196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 smtClean="0">
                <a:solidFill>
                  <a:srgbClr val="1A7BAE"/>
                </a:solidFill>
              </a:rPr>
              <a:t>화면 구성 및 시연 </a:t>
            </a:r>
            <a:r>
              <a:rPr lang="en-US" altLang="ko-KR" sz="1600" b="1" dirty="0" smtClean="0">
                <a:solidFill>
                  <a:srgbClr val="1A7BAE"/>
                </a:solidFill>
              </a:rPr>
              <a:t>(Table Controller – </a:t>
            </a:r>
            <a:r>
              <a:rPr lang="ko-KR" altLang="en-US" sz="1600" b="1" dirty="0" smtClean="0">
                <a:solidFill>
                  <a:srgbClr val="1A7BAE"/>
                </a:solidFill>
              </a:rPr>
              <a:t>사용자 페이지</a:t>
            </a:r>
            <a:r>
              <a:rPr lang="en-US" altLang="ko-KR" sz="1600" b="1" dirty="0" smtClean="0">
                <a:solidFill>
                  <a:srgbClr val="1A7BAE"/>
                </a:solidFill>
              </a:rPr>
              <a:t>)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5295065" y="3404467"/>
            <a:ext cx="1746504" cy="806788"/>
          </a:xfrm>
          <a:prstGeom prst="rect">
            <a:avLst/>
          </a:prstGeom>
          <a:noFill/>
          <a:ln w="31750" cmpd="sng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863614" y="2803856"/>
            <a:ext cx="2936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주문하기 </a:t>
            </a:r>
            <a:r>
              <a:rPr lang="en-US" altLang="ko-KR" sz="1200" dirty="0" smtClean="0"/>
              <a:t>– Table Order </a:t>
            </a:r>
            <a:r>
              <a:rPr lang="ko-KR" altLang="en-US" sz="1200" dirty="0" smtClean="0"/>
              <a:t>화면으로 이동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낙서하기 </a:t>
            </a:r>
            <a:r>
              <a:rPr lang="en-US" altLang="ko-KR" sz="1200" dirty="0" smtClean="0"/>
              <a:t>– </a:t>
            </a:r>
            <a:r>
              <a:rPr lang="ko-KR" altLang="en-US" sz="1200" dirty="0" smtClean="0"/>
              <a:t>실시간으로 게시물 등록 </a:t>
            </a:r>
            <a:endParaRPr lang="ko-KR" altLang="en-US" sz="1200" dirty="0"/>
          </a:p>
        </p:txBody>
      </p:sp>
      <p:cxnSp>
        <p:nvCxnSpPr>
          <p:cNvPr id="11" name="꺾인 연결선 10"/>
          <p:cNvCxnSpPr/>
          <p:nvPr/>
        </p:nvCxnSpPr>
        <p:spPr>
          <a:xfrm rot="16200000" flipV="1">
            <a:off x="5322470" y="2558619"/>
            <a:ext cx="323165" cy="1368531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7111673" y="2931095"/>
            <a:ext cx="1614844" cy="2468879"/>
          </a:xfrm>
          <a:prstGeom prst="rect">
            <a:avLst/>
          </a:prstGeom>
          <a:noFill/>
          <a:ln w="31750" cmpd="sng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907790" y="3012051"/>
            <a:ext cx="1916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현재 테이블의 주문 후 </a:t>
            </a:r>
            <a:endParaRPr lang="en-US" altLang="ko-KR" sz="1200" dirty="0" smtClean="0"/>
          </a:p>
          <a:p>
            <a:r>
              <a:rPr lang="ko-KR" altLang="en-US" sz="1200" dirty="0" smtClean="0"/>
              <a:t>대기중인 메뉴 목록 호출</a:t>
            </a:r>
            <a:endParaRPr lang="ko-KR" altLang="en-US" sz="1200" dirty="0"/>
          </a:p>
        </p:txBody>
      </p:sp>
      <p:cxnSp>
        <p:nvCxnSpPr>
          <p:cNvPr id="14" name="꺾인 연결선 13"/>
          <p:cNvCxnSpPr/>
          <p:nvPr/>
        </p:nvCxnSpPr>
        <p:spPr>
          <a:xfrm flipV="1">
            <a:off x="8726517" y="3572733"/>
            <a:ext cx="1286851" cy="402336"/>
          </a:xfrm>
          <a:prstGeom prst="bentConnector3">
            <a:avLst>
              <a:gd name="adj1" fmla="val 100451"/>
            </a:avLst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5295065" y="4611257"/>
            <a:ext cx="1746504" cy="761068"/>
          </a:xfrm>
          <a:prstGeom prst="rect">
            <a:avLst/>
          </a:prstGeom>
          <a:noFill/>
          <a:ln w="31750" cmpd="sng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406494" y="5760631"/>
            <a:ext cx="1916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검색기능 제공 </a:t>
            </a:r>
            <a:r>
              <a:rPr lang="en-US" altLang="ko-KR" sz="1200" dirty="0" smtClean="0"/>
              <a:t>(API)</a:t>
            </a:r>
            <a:endParaRPr lang="ko-KR" altLang="en-US" sz="1200" dirty="0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6168317" y="5399974"/>
            <a:ext cx="0" cy="3606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24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0" y="310196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 smtClean="0">
                <a:solidFill>
                  <a:srgbClr val="1A7BAE"/>
                </a:solidFill>
              </a:rPr>
              <a:t>화면 구성 및 시연 </a:t>
            </a:r>
            <a:r>
              <a:rPr lang="en-US" altLang="ko-KR" sz="1600" b="1" dirty="0" smtClean="0">
                <a:solidFill>
                  <a:srgbClr val="1A7BAE"/>
                </a:solidFill>
              </a:rPr>
              <a:t>(Table Controller – </a:t>
            </a:r>
            <a:r>
              <a:rPr lang="ko-KR" altLang="en-US" sz="1600" b="1" dirty="0" smtClean="0">
                <a:solidFill>
                  <a:srgbClr val="1A7BAE"/>
                </a:solidFill>
              </a:rPr>
              <a:t>사용자 페이지</a:t>
            </a:r>
            <a:r>
              <a:rPr lang="en-US" altLang="ko-KR" sz="1600" b="1" dirty="0" smtClean="0">
                <a:solidFill>
                  <a:srgbClr val="1A7BAE"/>
                </a:solidFill>
              </a:rPr>
              <a:t>)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823" y="446971"/>
            <a:ext cx="5563004" cy="3013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1519477" y="1911845"/>
            <a:ext cx="36398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- Table Order </a:t>
            </a:r>
            <a:r>
              <a:rPr lang="ko-KR" altLang="en-US" sz="1600" dirty="0" smtClean="0"/>
              <a:t>화면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en-US" altLang="ko-KR" sz="1600" dirty="0" smtClean="0"/>
              <a:t>- </a:t>
            </a:r>
            <a:r>
              <a:rPr lang="ko-KR" altLang="en-US" sz="1600" dirty="0" smtClean="0"/>
              <a:t>카테고리 </a:t>
            </a:r>
            <a:r>
              <a:rPr lang="en-US" altLang="ko-KR" sz="1600" dirty="0" smtClean="0"/>
              <a:t>Click </a:t>
            </a:r>
            <a:r>
              <a:rPr lang="ko-KR" altLang="en-US" sz="1600" dirty="0" smtClean="0"/>
              <a:t>시 </a:t>
            </a:r>
            <a:r>
              <a:rPr lang="ko-KR" altLang="en-US" sz="1600" dirty="0" err="1" smtClean="0"/>
              <a:t>카테고리별</a:t>
            </a:r>
            <a:r>
              <a:rPr lang="ko-KR" altLang="en-US" sz="1600" dirty="0" smtClean="0"/>
              <a:t> 메뉴목록 출력</a:t>
            </a:r>
            <a:endParaRPr lang="ko-KR" altLang="en-US" sz="1600" dirty="0"/>
          </a:p>
        </p:txBody>
      </p:sp>
      <p:sp>
        <p:nvSpPr>
          <p:cNvPr id="10" name="직사각형 9"/>
          <p:cNvSpPr/>
          <p:nvPr/>
        </p:nvSpPr>
        <p:spPr>
          <a:xfrm>
            <a:off x="7319141" y="1234367"/>
            <a:ext cx="2009312" cy="404670"/>
          </a:xfrm>
          <a:prstGeom prst="rect">
            <a:avLst/>
          </a:prstGeom>
          <a:noFill/>
          <a:ln w="31750" cmpd="sng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823" y="3460265"/>
            <a:ext cx="5579335" cy="3022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꺾인 연결선 11"/>
          <p:cNvCxnSpPr/>
          <p:nvPr/>
        </p:nvCxnSpPr>
        <p:spPr>
          <a:xfrm rot="10800000" flipV="1">
            <a:off x="4966353" y="1409201"/>
            <a:ext cx="2352788" cy="634314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6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541741"/>
              </p:ext>
            </p:extLst>
          </p:nvPr>
        </p:nvGraphicFramePr>
        <p:xfrm>
          <a:off x="3546088" y="1302451"/>
          <a:ext cx="7214838" cy="4589814"/>
        </p:xfrm>
        <a:graphic>
          <a:graphicData uri="http://schemas.openxmlformats.org/drawingml/2006/table">
            <a:tbl>
              <a:tblPr/>
              <a:tblGrid>
                <a:gridCol w="7214838">
                  <a:extLst>
                    <a:ext uri="{9D8B030D-6E8A-4147-A177-3AD203B41FA5}">
                      <a16:colId xmlns:a16="http://schemas.microsoft.com/office/drawing/2014/main" xmlns="" val="1053143411"/>
                    </a:ext>
                  </a:extLst>
                </a:gridCol>
              </a:tblGrid>
              <a:tr h="32897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70581919"/>
                  </a:ext>
                </a:extLst>
              </a:tr>
              <a:tr h="851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I.</a:t>
                      </a:r>
                      <a:r>
                        <a:rPr lang="en-US" altLang="ko-KR" sz="18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</a:t>
                      </a:r>
                      <a:r>
                        <a:rPr lang="ko-KR" altLang="en-US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배경</a:t>
                      </a:r>
                      <a:endParaRPr lang="ko-KR" alt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80675285"/>
                  </a:ext>
                </a:extLst>
              </a:tr>
              <a:tr h="851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Ⅱ. </a:t>
                      </a: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팀 구성 및 역할</a:t>
                      </a:r>
                      <a:endParaRPr lang="en-US" altLang="ko-KR" sz="18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405830664"/>
                  </a:ext>
                </a:extLst>
              </a:tr>
              <a:tr h="851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Ⅲ.</a:t>
                      </a:r>
                      <a:r>
                        <a:rPr lang="en-US" altLang="ko-KR" sz="18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수행절차 및 방법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80871514"/>
                  </a:ext>
                </a:extLst>
              </a:tr>
              <a:tr h="851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Ⅳ. </a:t>
                      </a: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수행 결과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04980399"/>
                  </a:ext>
                </a:extLst>
              </a:tr>
              <a:tr h="851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Ⅴ. </a:t>
                      </a:r>
                      <a:r>
                        <a:rPr lang="ko-KR" altLang="en-US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느낀 점</a:t>
                      </a:r>
                      <a:endParaRPr lang="ko-KR" alt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52333981"/>
                  </a:ext>
                </a:extLst>
              </a:tr>
            </a:tbl>
          </a:graphicData>
        </a:graphic>
      </p:graphicFrame>
      <p:sp>
        <p:nvSpPr>
          <p:cNvPr id="9" name="矩形 2"/>
          <p:cNvSpPr/>
          <p:nvPr/>
        </p:nvSpPr>
        <p:spPr>
          <a:xfrm>
            <a:off x="1074172" y="520918"/>
            <a:ext cx="47747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목차</a:t>
            </a:r>
            <a:endParaRPr lang="zh-CN" altLang="en-US" sz="3600" b="1" dirty="0">
              <a:solidFill>
                <a:srgbClr val="1A7BAE"/>
              </a:solidFill>
              <a:latin typeface="Impact"/>
            </a:endParaRPr>
          </a:p>
        </p:txBody>
      </p:sp>
      <p:grpSp>
        <p:nvGrpSpPr>
          <p:cNvPr id="13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14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5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525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0" y="310196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 smtClean="0">
                <a:solidFill>
                  <a:srgbClr val="1A7BAE"/>
                </a:solidFill>
              </a:rPr>
              <a:t>화면 구성 및 시연 </a:t>
            </a:r>
            <a:r>
              <a:rPr lang="en-US" altLang="ko-KR" sz="1600" b="1" dirty="0" smtClean="0">
                <a:solidFill>
                  <a:srgbClr val="1A7BAE"/>
                </a:solidFill>
              </a:rPr>
              <a:t>(Table Controller – </a:t>
            </a:r>
            <a:r>
              <a:rPr lang="ko-KR" altLang="en-US" sz="1600" b="1" dirty="0" smtClean="0">
                <a:solidFill>
                  <a:srgbClr val="1A7BAE"/>
                </a:solidFill>
              </a:rPr>
              <a:t>사용자 페이지</a:t>
            </a:r>
            <a:r>
              <a:rPr lang="en-US" altLang="ko-KR" sz="1600" b="1" dirty="0" smtClean="0">
                <a:solidFill>
                  <a:srgbClr val="1A7BAE"/>
                </a:solidFill>
              </a:rPr>
              <a:t>)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490" y="3538923"/>
            <a:ext cx="5579335" cy="3022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490" y="525629"/>
            <a:ext cx="5563004" cy="3013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1156886" y="2026084"/>
            <a:ext cx="470466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600" dirty="0" smtClean="0"/>
              <a:t>출력 된 메뉴 사진 </a:t>
            </a:r>
            <a:r>
              <a:rPr lang="en-US" altLang="ko-KR" sz="1600" dirty="0" smtClean="0"/>
              <a:t>Click </a:t>
            </a:r>
            <a:r>
              <a:rPr lang="ko-KR" altLang="en-US" sz="1600" dirty="0" smtClean="0"/>
              <a:t>시 주문목록에 출력</a:t>
            </a:r>
            <a:endParaRPr lang="en-US" altLang="ko-KR" sz="1600" dirty="0" smtClean="0"/>
          </a:p>
          <a:p>
            <a:pPr marL="171450" indent="-171450">
              <a:buFontTx/>
              <a:buChar char="-"/>
            </a:pPr>
            <a:endParaRPr lang="en-US" altLang="ko-KR" sz="1600" dirty="0" smtClean="0"/>
          </a:p>
          <a:p>
            <a:pPr marL="171450" indent="-171450">
              <a:buFontTx/>
              <a:buChar char="-"/>
            </a:pPr>
            <a:r>
              <a:rPr lang="ko-KR" altLang="en-US" sz="1600" dirty="0" smtClean="0"/>
              <a:t>출력된 목록은 수량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변경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삭제 가능</a:t>
            </a:r>
            <a:endParaRPr lang="en-US" altLang="ko-KR" sz="1600" dirty="0" smtClean="0"/>
          </a:p>
          <a:p>
            <a:pPr marL="171450" indent="-171450">
              <a:buFontTx/>
              <a:buChar char="-"/>
            </a:pPr>
            <a:endParaRPr lang="en-US" altLang="ko-KR" sz="1600" dirty="0" smtClean="0"/>
          </a:p>
          <a:p>
            <a:pPr marL="171450" indent="-171450">
              <a:buFontTx/>
              <a:buChar char="-"/>
            </a:pPr>
            <a:r>
              <a:rPr lang="ko-KR" altLang="en-US" sz="1600" dirty="0" smtClean="0"/>
              <a:t>중복된 메뉴 선택 시 </a:t>
            </a:r>
            <a:r>
              <a:rPr lang="en-US" altLang="ko-KR" sz="1600" dirty="0" smtClean="0"/>
              <a:t>Alert</a:t>
            </a:r>
          </a:p>
          <a:p>
            <a:pPr marL="171450" indent="-171450">
              <a:buFontTx/>
              <a:buChar char="-"/>
            </a:pPr>
            <a:endParaRPr lang="en-US" altLang="ko-KR" sz="1600" dirty="0"/>
          </a:p>
          <a:p>
            <a:pPr marL="171450" indent="-171450">
              <a:buFontTx/>
              <a:buChar char="-"/>
            </a:pPr>
            <a:r>
              <a:rPr lang="ko-KR" altLang="en-US" sz="1600" dirty="0" smtClean="0"/>
              <a:t>소비자가 선택한 메뉴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수량에 따른 </a:t>
            </a:r>
            <a:r>
              <a:rPr lang="en-US" altLang="ko-KR" sz="1600" dirty="0" smtClean="0"/>
              <a:t>Total </a:t>
            </a:r>
            <a:r>
              <a:rPr lang="ko-KR" altLang="en-US" sz="1600" dirty="0" smtClean="0"/>
              <a:t>금액 출력</a:t>
            </a:r>
            <a:endParaRPr lang="en-US" altLang="ko-KR" sz="1600" dirty="0" smtClean="0"/>
          </a:p>
          <a:p>
            <a:pPr marL="171450" indent="-171450">
              <a:buFontTx/>
              <a:buChar char="-"/>
            </a:pPr>
            <a:endParaRPr lang="en-US" altLang="ko-KR" sz="1600" dirty="0"/>
          </a:p>
          <a:p>
            <a:pPr marL="171450" indent="-171450">
              <a:buFontTx/>
              <a:buChar char="-"/>
            </a:pPr>
            <a:r>
              <a:rPr lang="ko-KR" altLang="en-US" sz="1600" dirty="0" smtClean="0"/>
              <a:t>주문하기 버튼 </a:t>
            </a:r>
            <a:r>
              <a:rPr lang="en-US" altLang="ko-KR" sz="1600" dirty="0" smtClean="0"/>
              <a:t>Click </a:t>
            </a:r>
            <a:r>
              <a:rPr lang="ko-KR" altLang="en-US" sz="1600" dirty="0" smtClean="0"/>
              <a:t>시 주문완료 처리 및 영수증 화면으로 이동</a:t>
            </a:r>
            <a:r>
              <a:rPr lang="en-US" altLang="ko-KR" sz="1600" dirty="0" smtClean="0"/>
              <a:t>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7424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0" y="310196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 smtClean="0">
                <a:solidFill>
                  <a:srgbClr val="1A7BAE"/>
                </a:solidFill>
              </a:rPr>
              <a:t>화면 구성 및 시연 </a:t>
            </a:r>
            <a:r>
              <a:rPr lang="en-US" altLang="ko-KR" sz="1600" b="1" dirty="0" smtClean="0">
                <a:solidFill>
                  <a:srgbClr val="1A7BAE"/>
                </a:solidFill>
              </a:rPr>
              <a:t>(Table Controller – </a:t>
            </a:r>
            <a:r>
              <a:rPr lang="ko-KR" altLang="en-US" sz="1600" b="1" dirty="0" smtClean="0">
                <a:solidFill>
                  <a:srgbClr val="1A7BAE"/>
                </a:solidFill>
              </a:rPr>
              <a:t>사용자 페이지</a:t>
            </a:r>
            <a:r>
              <a:rPr lang="en-US" altLang="ko-KR" sz="1600" b="1" dirty="0" smtClean="0">
                <a:solidFill>
                  <a:srgbClr val="1A7BAE"/>
                </a:solidFill>
              </a:rPr>
              <a:t>)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500" y="1275061"/>
            <a:ext cx="9637445" cy="52202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4663439" y="3223160"/>
            <a:ext cx="3026665" cy="1693756"/>
          </a:xfrm>
          <a:prstGeom prst="rect">
            <a:avLst/>
          </a:prstGeom>
          <a:noFill/>
          <a:ln w="31750" cmpd="sng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855308" y="2288896"/>
            <a:ext cx="5600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600" dirty="0" smtClean="0"/>
              <a:t>Table </a:t>
            </a:r>
            <a:r>
              <a:rPr lang="ko-KR" altLang="en-US" sz="1600" dirty="0" smtClean="0"/>
              <a:t>번호 </a:t>
            </a:r>
            <a:r>
              <a:rPr lang="en-US" altLang="ko-KR" sz="1600" dirty="0" smtClean="0"/>
              <a:t>/ </a:t>
            </a:r>
            <a:r>
              <a:rPr lang="ko-KR" altLang="en-US" sz="1600" dirty="0" smtClean="0"/>
              <a:t>결제금액 </a:t>
            </a:r>
            <a:r>
              <a:rPr lang="en-US" altLang="ko-KR" sz="1600" dirty="0" smtClean="0"/>
              <a:t>/ </a:t>
            </a:r>
            <a:r>
              <a:rPr lang="ko-KR" altLang="en-US" sz="1600" dirty="0" smtClean="0"/>
              <a:t>결제날짜 자동 출력</a:t>
            </a:r>
            <a:endParaRPr lang="en-US" altLang="ko-KR" sz="1600" dirty="0" smtClean="0"/>
          </a:p>
          <a:p>
            <a:pPr marL="171450" indent="-171450">
              <a:buFontTx/>
              <a:buChar char="-"/>
            </a:pPr>
            <a:endParaRPr lang="en-US" altLang="ko-KR" sz="1600" dirty="0"/>
          </a:p>
          <a:p>
            <a:pPr marL="171450" indent="-171450">
              <a:buFontTx/>
              <a:buChar char="-"/>
            </a:pPr>
            <a:r>
              <a:rPr lang="ko-KR" altLang="en-US" sz="1600" dirty="0" smtClean="0"/>
              <a:t>돌아가기 버튼 </a:t>
            </a:r>
            <a:r>
              <a:rPr lang="en-US" altLang="ko-KR" sz="1600" dirty="0" smtClean="0"/>
              <a:t>Click</a:t>
            </a:r>
            <a:r>
              <a:rPr lang="ko-KR" altLang="en-US" sz="1600" dirty="0" smtClean="0"/>
              <a:t> 시 </a:t>
            </a:r>
            <a:r>
              <a:rPr lang="en-US" altLang="ko-KR" sz="1600" dirty="0" smtClean="0"/>
              <a:t>Table Main </a:t>
            </a:r>
            <a:r>
              <a:rPr lang="ko-KR" altLang="en-US" sz="1600" dirty="0" smtClean="0"/>
              <a:t>화면으로 이동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7963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598" y="1299700"/>
            <a:ext cx="9644038" cy="5223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2"/>
          <p:cNvSpPr/>
          <p:nvPr/>
        </p:nvSpPr>
        <p:spPr>
          <a:xfrm>
            <a:off x="828370" y="310196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 smtClean="0">
                <a:solidFill>
                  <a:srgbClr val="1A7BAE"/>
                </a:solidFill>
              </a:rPr>
              <a:t>화면 구성 및 시연 </a:t>
            </a:r>
            <a:r>
              <a:rPr lang="en-US" altLang="ko-KR" sz="1600" b="1" dirty="0" smtClean="0">
                <a:solidFill>
                  <a:srgbClr val="1A7BAE"/>
                </a:solidFill>
              </a:rPr>
              <a:t>(Table Controller – </a:t>
            </a:r>
            <a:r>
              <a:rPr lang="ko-KR" altLang="en-US" sz="1600" b="1" dirty="0" smtClean="0">
                <a:solidFill>
                  <a:srgbClr val="1A7BAE"/>
                </a:solidFill>
              </a:rPr>
              <a:t>사용자 페이지</a:t>
            </a:r>
            <a:r>
              <a:rPr lang="en-US" altLang="ko-KR" sz="1600" b="1" dirty="0" smtClean="0">
                <a:solidFill>
                  <a:srgbClr val="1A7BAE"/>
                </a:solidFill>
              </a:rPr>
              <a:t>)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7016583" y="2858776"/>
            <a:ext cx="1715937" cy="2470996"/>
          </a:xfrm>
          <a:prstGeom prst="rect">
            <a:avLst/>
          </a:prstGeom>
          <a:noFill/>
          <a:ln w="31750" cmpd="sng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794715" y="2341797"/>
            <a:ext cx="6422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600" dirty="0" smtClean="0"/>
              <a:t>소비자가 주문한 메뉴가 </a:t>
            </a:r>
            <a:r>
              <a:rPr lang="ko-KR" altLang="en-US" sz="1600" dirty="0" err="1" smtClean="0"/>
              <a:t>대기중</a:t>
            </a:r>
            <a:r>
              <a:rPr lang="ko-KR" altLang="en-US" sz="1600" dirty="0" smtClean="0"/>
              <a:t> 주문 목록 화면에 자동으로 출력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8112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0" y="310196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 smtClean="0">
                <a:solidFill>
                  <a:srgbClr val="1A7BAE"/>
                </a:solidFill>
              </a:rPr>
              <a:t>화면 구성 및 시연 </a:t>
            </a:r>
            <a:r>
              <a:rPr lang="en-US" altLang="ko-KR" sz="1600" b="1" dirty="0" smtClean="0">
                <a:solidFill>
                  <a:srgbClr val="1A7BAE"/>
                </a:solidFill>
              </a:rPr>
              <a:t>(Table Controller – </a:t>
            </a:r>
            <a:r>
              <a:rPr lang="ko-KR" altLang="en-US" sz="1600" b="1" dirty="0" smtClean="0">
                <a:solidFill>
                  <a:srgbClr val="1A7BAE"/>
                </a:solidFill>
              </a:rPr>
              <a:t>사용자 페이지</a:t>
            </a:r>
            <a:r>
              <a:rPr lang="en-US" altLang="ko-KR" sz="1600" b="1" dirty="0" smtClean="0">
                <a:solidFill>
                  <a:srgbClr val="1A7BAE"/>
                </a:solidFill>
              </a:rPr>
              <a:t>)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217" y="3564272"/>
            <a:ext cx="5587852" cy="302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218" y="527221"/>
            <a:ext cx="5587852" cy="3026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906208" y="1588515"/>
            <a:ext cx="4976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600" dirty="0" smtClean="0"/>
              <a:t>Table Main </a:t>
            </a:r>
            <a:r>
              <a:rPr lang="ko-KR" altLang="en-US" sz="1600" dirty="0" smtClean="0"/>
              <a:t>화면에서 낙서하기 </a:t>
            </a:r>
            <a:r>
              <a:rPr lang="en-US" altLang="ko-KR" sz="1600" dirty="0" smtClean="0"/>
              <a:t>Click </a:t>
            </a:r>
            <a:r>
              <a:rPr lang="ko-KR" altLang="en-US" sz="1600" dirty="0" smtClean="0"/>
              <a:t>시 화면 이동</a:t>
            </a:r>
            <a:endParaRPr lang="en-US" altLang="ko-KR" sz="1600" dirty="0" smtClean="0"/>
          </a:p>
          <a:p>
            <a:pPr marL="171450" indent="-171450">
              <a:buFontTx/>
              <a:buChar char="-"/>
            </a:pPr>
            <a:endParaRPr lang="en-US" altLang="ko-KR" sz="1600" dirty="0" smtClean="0"/>
          </a:p>
          <a:p>
            <a:pPr marL="171450" indent="-171450">
              <a:buFontTx/>
              <a:buChar char="-"/>
            </a:pPr>
            <a:r>
              <a:rPr lang="ko-KR" altLang="en-US" sz="1600" dirty="0" smtClean="0"/>
              <a:t>자유롭게 낙서 가능</a:t>
            </a:r>
            <a:endParaRPr lang="ko-KR" altLang="en-US" sz="16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4" t="37495" r="24054" b="35062"/>
          <a:stretch/>
        </p:blipFill>
        <p:spPr>
          <a:xfrm>
            <a:off x="1113614" y="2835578"/>
            <a:ext cx="4629664" cy="1333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0" t="28763" r="24459" b="24459"/>
          <a:stretch/>
        </p:blipFill>
        <p:spPr>
          <a:xfrm>
            <a:off x="1113614" y="4210607"/>
            <a:ext cx="4629664" cy="230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276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0" y="310196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 smtClean="0">
                <a:solidFill>
                  <a:srgbClr val="1A7BAE"/>
                </a:solidFill>
              </a:rPr>
              <a:t>화면 구성 및 시연 </a:t>
            </a:r>
            <a:r>
              <a:rPr lang="en-US" altLang="ko-KR" sz="1600" b="1" dirty="0" smtClean="0">
                <a:solidFill>
                  <a:srgbClr val="1A7BAE"/>
                </a:solidFill>
              </a:rPr>
              <a:t>(Admin Controller – </a:t>
            </a:r>
            <a:r>
              <a:rPr lang="ko-KR" altLang="en-US" sz="1600" b="1" dirty="0" smtClean="0">
                <a:solidFill>
                  <a:srgbClr val="1A7BAE"/>
                </a:solidFill>
              </a:rPr>
              <a:t>관리자 페이지</a:t>
            </a:r>
            <a:r>
              <a:rPr lang="en-US" altLang="ko-KR" sz="1600" b="1" dirty="0" smtClean="0">
                <a:solidFill>
                  <a:srgbClr val="1A7BAE"/>
                </a:solidFill>
              </a:rPr>
              <a:t>)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502" y="1275062"/>
            <a:ext cx="9637444" cy="5220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직사각형 8"/>
          <p:cNvSpPr/>
          <p:nvPr/>
        </p:nvSpPr>
        <p:spPr>
          <a:xfrm>
            <a:off x="5376671" y="3342032"/>
            <a:ext cx="1591057" cy="1309708"/>
          </a:xfrm>
          <a:prstGeom prst="rect">
            <a:avLst/>
          </a:prstGeom>
          <a:noFill/>
          <a:ln w="31750" cmpd="sng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176756" y="2795759"/>
            <a:ext cx="2215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관리자 </a:t>
            </a:r>
            <a:r>
              <a:rPr lang="en-US" altLang="ko-KR" sz="1600" dirty="0" smtClean="0"/>
              <a:t>Login </a:t>
            </a:r>
            <a:r>
              <a:rPr lang="ko-KR" altLang="en-US" sz="1600" dirty="0" smtClean="0"/>
              <a:t>화면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4700790" y="5065711"/>
            <a:ext cx="3503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관리자 계정 </a:t>
            </a:r>
            <a:r>
              <a:rPr lang="en-US" altLang="ko-KR" sz="1600" dirty="0" smtClean="0"/>
              <a:t>Login </a:t>
            </a:r>
            <a:r>
              <a:rPr lang="ko-KR" altLang="en-US" sz="1600" dirty="0" smtClean="0"/>
              <a:t>후 이용 가능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5093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502" y="1294726"/>
            <a:ext cx="9637444" cy="5220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2"/>
          <p:cNvSpPr/>
          <p:nvPr/>
        </p:nvSpPr>
        <p:spPr>
          <a:xfrm>
            <a:off x="828370" y="310196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 smtClean="0">
                <a:solidFill>
                  <a:srgbClr val="1A7BAE"/>
                </a:solidFill>
              </a:rPr>
              <a:t>화면 구성 및 시연 </a:t>
            </a:r>
            <a:r>
              <a:rPr lang="en-US" altLang="ko-KR" sz="1600" b="1" dirty="0" smtClean="0">
                <a:solidFill>
                  <a:srgbClr val="1A7BAE"/>
                </a:solidFill>
              </a:rPr>
              <a:t>(Admin Controller – </a:t>
            </a:r>
            <a:r>
              <a:rPr lang="ko-KR" altLang="en-US" sz="1600" b="1" dirty="0" smtClean="0">
                <a:solidFill>
                  <a:srgbClr val="1A7BAE"/>
                </a:solidFill>
              </a:rPr>
              <a:t>관리자 페이지</a:t>
            </a:r>
            <a:r>
              <a:rPr lang="en-US" altLang="ko-KR" sz="1600" b="1" dirty="0" smtClean="0">
                <a:solidFill>
                  <a:srgbClr val="1A7BAE"/>
                </a:solidFill>
              </a:rPr>
              <a:t>)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7400293" y="2842930"/>
            <a:ext cx="1423668" cy="1673025"/>
          </a:xfrm>
          <a:prstGeom prst="rect">
            <a:avLst/>
          </a:prstGeom>
          <a:noFill/>
          <a:ln w="31750" cmpd="sng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479465" y="4869150"/>
            <a:ext cx="4915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600" dirty="0" smtClean="0"/>
              <a:t>전체 </a:t>
            </a:r>
            <a:r>
              <a:rPr lang="ko-KR" altLang="en-US" sz="1600" dirty="0" err="1" smtClean="0"/>
              <a:t>대기중</a:t>
            </a:r>
            <a:r>
              <a:rPr lang="ko-KR" altLang="en-US" sz="1600" dirty="0" smtClean="0"/>
              <a:t> 주문 목록 출력</a:t>
            </a:r>
            <a:endParaRPr lang="en-US" altLang="ko-KR" sz="1600" dirty="0" smtClean="0"/>
          </a:p>
          <a:p>
            <a:r>
              <a:rPr lang="en-US" altLang="ko-KR" sz="1600" dirty="0" smtClean="0"/>
              <a:t>- </a:t>
            </a:r>
            <a:r>
              <a:rPr lang="ko-KR" altLang="en-US" sz="1600" dirty="0" smtClean="0"/>
              <a:t>메뉴 준비완료 시 </a:t>
            </a:r>
            <a:r>
              <a:rPr lang="en-US" altLang="ko-KR" sz="1600" dirty="0" smtClean="0"/>
              <a:t>Click </a:t>
            </a:r>
            <a:r>
              <a:rPr lang="ko-KR" altLang="en-US" sz="1600" dirty="0" smtClean="0"/>
              <a:t>을 통해 목록에서 삭제   가능하며 이는 각 </a:t>
            </a:r>
            <a:r>
              <a:rPr lang="en-US" altLang="ko-KR" sz="1600" dirty="0" smtClean="0"/>
              <a:t>Table (</a:t>
            </a:r>
            <a:r>
              <a:rPr lang="ko-KR" altLang="en-US" sz="1600" dirty="0" smtClean="0"/>
              <a:t>사용자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 주문 목록과 연동</a:t>
            </a:r>
            <a:endParaRPr lang="ko-KR" altLang="en-US" sz="1600" dirty="0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8140894" y="4487741"/>
            <a:ext cx="0" cy="3814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538477" y="2842930"/>
            <a:ext cx="3861816" cy="2121082"/>
          </a:xfrm>
          <a:prstGeom prst="rect">
            <a:avLst/>
          </a:prstGeom>
          <a:noFill/>
          <a:ln w="31750" cmpd="sng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538477" y="2225934"/>
            <a:ext cx="3763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Table </a:t>
            </a:r>
            <a:r>
              <a:rPr lang="ko-KR" altLang="en-US" sz="1600" dirty="0" smtClean="0"/>
              <a:t>별 전체 </a:t>
            </a:r>
            <a:r>
              <a:rPr lang="ko-KR" altLang="en-US" sz="1600" dirty="0" err="1" smtClean="0"/>
              <a:t>대기중</a:t>
            </a:r>
            <a:r>
              <a:rPr lang="ko-KR" altLang="en-US" sz="1600" dirty="0" smtClean="0"/>
              <a:t> 주문 목록 출력</a:t>
            </a:r>
            <a:endParaRPr lang="ko-KR" altLang="en-US" sz="1600" dirty="0"/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159352" y="2467700"/>
            <a:ext cx="0" cy="3295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4059937" y="4964012"/>
            <a:ext cx="2898068" cy="339997"/>
          </a:xfrm>
          <a:prstGeom prst="rect">
            <a:avLst/>
          </a:prstGeom>
          <a:noFill/>
          <a:ln w="31750" cmpd="sng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5458968" y="5304009"/>
            <a:ext cx="0" cy="3275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172754" y="5694522"/>
            <a:ext cx="2588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각 관리 화면으로 이동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0870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304" y="3474987"/>
            <a:ext cx="5451647" cy="3324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304" y="88094"/>
            <a:ext cx="5456087" cy="3151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2"/>
          <p:cNvSpPr/>
          <p:nvPr/>
        </p:nvSpPr>
        <p:spPr>
          <a:xfrm>
            <a:off x="828370" y="310196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 smtClean="0">
                <a:solidFill>
                  <a:srgbClr val="1A7BAE"/>
                </a:solidFill>
              </a:rPr>
              <a:t>화면 구성 및 시연 </a:t>
            </a:r>
            <a:r>
              <a:rPr lang="en-US" altLang="ko-KR" sz="1600" b="1" dirty="0" smtClean="0">
                <a:solidFill>
                  <a:srgbClr val="1A7BAE"/>
                </a:solidFill>
              </a:rPr>
              <a:t>(Admin Controller – </a:t>
            </a:r>
            <a:r>
              <a:rPr lang="ko-KR" altLang="en-US" sz="1600" b="1" dirty="0" smtClean="0">
                <a:solidFill>
                  <a:srgbClr val="1A7BAE"/>
                </a:solidFill>
              </a:rPr>
              <a:t>관리자 페이지</a:t>
            </a:r>
            <a:r>
              <a:rPr lang="en-US" altLang="ko-KR" sz="1600" b="1" dirty="0" smtClean="0">
                <a:solidFill>
                  <a:srgbClr val="1A7BAE"/>
                </a:solidFill>
              </a:rPr>
              <a:t>)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284703" y="2045749"/>
            <a:ext cx="4734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-  </a:t>
            </a:r>
            <a:r>
              <a:rPr lang="ko-KR" altLang="en-US" sz="1600" dirty="0" smtClean="0"/>
              <a:t>월 별 매출관리 가능</a:t>
            </a:r>
            <a:endParaRPr lang="en-US" altLang="ko-KR" sz="1600" dirty="0" smtClean="0"/>
          </a:p>
        </p:txBody>
      </p:sp>
      <p:sp>
        <p:nvSpPr>
          <p:cNvPr id="16" name="직사각형 15"/>
          <p:cNvSpPr/>
          <p:nvPr/>
        </p:nvSpPr>
        <p:spPr>
          <a:xfrm>
            <a:off x="6230279" y="645583"/>
            <a:ext cx="5304496" cy="2011892"/>
          </a:xfrm>
          <a:prstGeom prst="rect">
            <a:avLst/>
          </a:prstGeom>
          <a:noFill/>
          <a:ln w="31750" cmpd="sng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301676" y="5990288"/>
            <a:ext cx="746824" cy="439088"/>
          </a:xfrm>
          <a:prstGeom prst="rect">
            <a:avLst/>
          </a:prstGeom>
          <a:noFill/>
          <a:ln w="31750" cmpd="sng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284703" y="5367313"/>
            <a:ext cx="4734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-  </a:t>
            </a:r>
            <a:r>
              <a:rPr lang="ko-KR" altLang="en-US" sz="1600" dirty="0" smtClean="0"/>
              <a:t>금일 매출액 출력</a:t>
            </a:r>
            <a:endParaRPr lang="en-US" altLang="ko-KR" sz="1600" dirty="0" smtClean="0"/>
          </a:p>
        </p:txBody>
      </p:sp>
      <p:cxnSp>
        <p:nvCxnSpPr>
          <p:cNvPr id="13" name="꺾인 연결선 12"/>
          <p:cNvCxnSpPr/>
          <p:nvPr/>
        </p:nvCxnSpPr>
        <p:spPr>
          <a:xfrm rot="10800000" flipV="1">
            <a:off x="3695700" y="1447799"/>
            <a:ext cx="2468604" cy="752475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17" idx="1"/>
          </p:cNvCxnSpPr>
          <p:nvPr/>
        </p:nvCxnSpPr>
        <p:spPr>
          <a:xfrm rot="10800000">
            <a:off x="3448050" y="5534026"/>
            <a:ext cx="2853626" cy="675807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63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305" y="3553389"/>
            <a:ext cx="5563007" cy="3013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306" y="545294"/>
            <a:ext cx="5563006" cy="3013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2"/>
          <p:cNvSpPr/>
          <p:nvPr/>
        </p:nvSpPr>
        <p:spPr>
          <a:xfrm>
            <a:off x="828370" y="310196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 smtClean="0">
                <a:solidFill>
                  <a:srgbClr val="1A7BAE"/>
                </a:solidFill>
              </a:rPr>
              <a:t>화면 구성 및 시연 </a:t>
            </a:r>
            <a:r>
              <a:rPr lang="en-US" altLang="ko-KR" sz="1600" b="1" dirty="0" smtClean="0">
                <a:solidFill>
                  <a:srgbClr val="1A7BAE"/>
                </a:solidFill>
              </a:rPr>
              <a:t>(Admin Controller – </a:t>
            </a:r>
            <a:r>
              <a:rPr lang="ko-KR" altLang="en-US" sz="1600" b="1" dirty="0" smtClean="0">
                <a:solidFill>
                  <a:srgbClr val="1A7BAE"/>
                </a:solidFill>
              </a:rPr>
              <a:t>관리자 페이지</a:t>
            </a:r>
            <a:r>
              <a:rPr lang="en-US" altLang="ko-KR" sz="1600" b="1" dirty="0" smtClean="0">
                <a:solidFill>
                  <a:srgbClr val="1A7BAE"/>
                </a:solidFill>
              </a:rPr>
              <a:t>)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284703" y="2045749"/>
            <a:ext cx="4734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-  </a:t>
            </a:r>
            <a:r>
              <a:rPr lang="ko-KR" altLang="en-US" sz="1600" dirty="0" smtClean="0"/>
              <a:t>카테고리 </a:t>
            </a:r>
            <a:r>
              <a:rPr lang="en-US" altLang="ko-KR" sz="1600" dirty="0" smtClean="0"/>
              <a:t>Click </a:t>
            </a:r>
            <a:r>
              <a:rPr lang="ko-KR" altLang="en-US" sz="1600" dirty="0" smtClean="0"/>
              <a:t>시 </a:t>
            </a:r>
            <a:r>
              <a:rPr lang="ko-KR" altLang="en-US" sz="1600" dirty="0" err="1" smtClean="0"/>
              <a:t>카테고리별</a:t>
            </a:r>
            <a:r>
              <a:rPr lang="ko-KR" altLang="en-US" sz="1600" dirty="0" smtClean="0"/>
              <a:t> 메뉴목록 출력</a:t>
            </a:r>
            <a:endParaRPr lang="en-US" altLang="ko-KR" sz="1600" dirty="0" smtClean="0"/>
          </a:p>
        </p:txBody>
      </p:sp>
      <p:sp>
        <p:nvSpPr>
          <p:cNvPr id="16" name="직사각형 15"/>
          <p:cNvSpPr/>
          <p:nvPr/>
        </p:nvSpPr>
        <p:spPr>
          <a:xfrm>
            <a:off x="7374776" y="1070920"/>
            <a:ext cx="3088713" cy="1050490"/>
          </a:xfrm>
          <a:prstGeom prst="rect">
            <a:avLst/>
          </a:prstGeom>
          <a:noFill/>
          <a:ln w="31750" cmpd="sng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443384" y="5134702"/>
            <a:ext cx="2949620" cy="742223"/>
          </a:xfrm>
          <a:prstGeom prst="rect">
            <a:avLst/>
          </a:prstGeom>
          <a:noFill/>
          <a:ln w="31750" cmpd="sng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flipH="1" flipV="1">
            <a:off x="5159969" y="5505813"/>
            <a:ext cx="2283415" cy="314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84703" y="5367313"/>
            <a:ext cx="4734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-  </a:t>
            </a:r>
            <a:r>
              <a:rPr lang="ko-KR" altLang="en-US" sz="1600" dirty="0" smtClean="0"/>
              <a:t>메뉴관리 주의사항</a:t>
            </a:r>
            <a:endParaRPr lang="en-US" altLang="ko-KR" sz="1600" dirty="0" smtClean="0"/>
          </a:p>
        </p:txBody>
      </p:sp>
      <p:cxnSp>
        <p:nvCxnSpPr>
          <p:cNvPr id="20" name="꺾인 연결선 19"/>
          <p:cNvCxnSpPr>
            <a:endCxn id="15" idx="3"/>
          </p:cNvCxnSpPr>
          <p:nvPr/>
        </p:nvCxnSpPr>
        <p:spPr>
          <a:xfrm rot="10800000" flipV="1">
            <a:off x="6019506" y="1491048"/>
            <a:ext cx="1293837" cy="723978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236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970" y="3591154"/>
            <a:ext cx="5563006" cy="3013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970" y="545294"/>
            <a:ext cx="5563006" cy="3013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2"/>
          <p:cNvSpPr/>
          <p:nvPr/>
        </p:nvSpPr>
        <p:spPr>
          <a:xfrm>
            <a:off x="828370" y="310196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 smtClean="0">
                <a:solidFill>
                  <a:srgbClr val="1A7BAE"/>
                </a:solidFill>
              </a:rPr>
              <a:t>화면 구성 및 시연 </a:t>
            </a:r>
            <a:r>
              <a:rPr lang="en-US" altLang="ko-KR" sz="1600" b="1" dirty="0" smtClean="0">
                <a:solidFill>
                  <a:srgbClr val="1A7BAE"/>
                </a:solidFill>
              </a:rPr>
              <a:t>(Admin Controller – </a:t>
            </a:r>
            <a:r>
              <a:rPr lang="ko-KR" altLang="en-US" sz="1600" b="1" dirty="0" smtClean="0">
                <a:solidFill>
                  <a:srgbClr val="1A7BAE"/>
                </a:solidFill>
              </a:rPr>
              <a:t>관리자 페이지</a:t>
            </a:r>
            <a:r>
              <a:rPr lang="en-US" altLang="ko-KR" sz="1600" b="1" dirty="0" smtClean="0">
                <a:solidFill>
                  <a:srgbClr val="1A7BAE"/>
                </a:solidFill>
              </a:rPr>
              <a:t>)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334868" y="2475821"/>
            <a:ext cx="43747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600" dirty="0" smtClean="0"/>
              <a:t>메뉴 목록 사진 </a:t>
            </a:r>
            <a:r>
              <a:rPr lang="en-US" altLang="ko-KR" sz="1600" dirty="0" smtClean="0"/>
              <a:t>Click </a:t>
            </a:r>
            <a:r>
              <a:rPr lang="ko-KR" altLang="en-US" sz="1600" dirty="0" smtClean="0"/>
              <a:t>시 수정하기에 출력</a:t>
            </a:r>
            <a:endParaRPr lang="en-US" altLang="ko-KR" sz="1600" dirty="0" smtClean="0"/>
          </a:p>
          <a:p>
            <a:pPr marL="171450" indent="-171450">
              <a:buFontTx/>
              <a:buChar char="-"/>
            </a:pPr>
            <a:endParaRPr lang="en-US" altLang="ko-KR" sz="1600" dirty="0"/>
          </a:p>
          <a:p>
            <a:pPr marL="171450" indent="-171450">
              <a:buFontTx/>
              <a:buChar char="-"/>
            </a:pPr>
            <a:r>
              <a:rPr lang="ko-KR" altLang="en-US" sz="1600" dirty="0" smtClean="0"/>
              <a:t>출력 된 메뉴는 원하는 정보 입력 후 수정</a:t>
            </a:r>
            <a:endParaRPr lang="en-US" altLang="ko-KR" sz="1600" dirty="0" smtClean="0"/>
          </a:p>
        </p:txBody>
      </p:sp>
      <p:sp>
        <p:nvSpPr>
          <p:cNvPr id="22" name="직사각형 21"/>
          <p:cNvSpPr/>
          <p:nvPr/>
        </p:nvSpPr>
        <p:spPr>
          <a:xfrm>
            <a:off x="7463048" y="2933700"/>
            <a:ext cx="2644820" cy="261962"/>
          </a:xfrm>
          <a:prstGeom prst="rect">
            <a:avLst/>
          </a:prstGeom>
          <a:noFill/>
          <a:ln w="31750" cmpd="sng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9165081" y="4734544"/>
            <a:ext cx="863645" cy="409540"/>
          </a:xfrm>
          <a:prstGeom prst="rect">
            <a:avLst/>
          </a:prstGeom>
          <a:noFill/>
          <a:ln w="31750" cmpd="sng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334867" y="5367313"/>
            <a:ext cx="4997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-  ID, </a:t>
            </a:r>
            <a:r>
              <a:rPr lang="ko-KR" altLang="en-US" sz="1600" dirty="0" smtClean="0"/>
              <a:t>이름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카테고리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가격 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사진 변경 후 즉시 반영</a:t>
            </a:r>
            <a:endParaRPr lang="en-US" altLang="ko-KR" sz="1600" dirty="0" smtClean="0"/>
          </a:p>
        </p:txBody>
      </p:sp>
      <p:cxnSp>
        <p:nvCxnSpPr>
          <p:cNvPr id="8" name="꺾인 연결선 7"/>
          <p:cNvCxnSpPr/>
          <p:nvPr/>
        </p:nvCxnSpPr>
        <p:spPr>
          <a:xfrm rot="10800000">
            <a:off x="5638800" y="2755900"/>
            <a:ext cx="1824248" cy="30480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/>
          <p:nvPr/>
        </p:nvCxnSpPr>
        <p:spPr>
          <a:xfrm rot="10800000" flipV="1">
            <a:off x="6446915" y="4944052"/>
            <a:ext cx="2518559" cy="592538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7463048" y="1411443"/>
            <a:ext cx="2644820" cy="719345"/>
          </a:xfrm>
          <a:prstGeom prst="rect">
            <a:avLst/>
          </a:prstGeom>
          <a:noFill/>
          <a:ln w="31750" cmpd="sng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334867" y="1571619"/>
            <a:ext cx="4997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-  </a:t>
            </a:r>
            <a:r>
              <a:rPr lang="ko-KR" altLang="en-US" sz="1600" dirty="0" smtClean="0"/>
              <a:t>사진 옆 </a:t>
            </a:r>
            <a:r>
              <a:rPr lang="en-US" altLang="ko-KR" sz="1600" dirty="0" smtClean="0"/>
              <a:t>del </a:t>
            </a:r>
            <a:r>
              <a:rPr lang="ko-KR" altLang="en-US" sz="1600" dirty="0" smtClean="0"/>
              <a:t>버튼을 이용해 메뉴 삭제 가능</a:t>
            </a:r>
            <a:endParaRPr lang="en-US" altLang="ko-KR" sz="1600" dirty="0" smtClean="0"/>
          </a:p>
        </p:txBody>
      </p:sp>
      <p:cxnSp>
        <p:nvCxnSpPr>
          <p:cNvPr id="13" name="직선 화살표 연결선 12"/>
          <p:cNvCxnSpPr>
            <a:stCxn id="28" idx="1"/>
          </p:cNvCxnSpPr>
          <p:nvPr/>
        </p:nvCxnSpPr>
        <p:spPr>
          <a:xfrm flipH="1" flipV="1">
            <a:off x="5638800" y="1771115"/>
            <a:ext cx="1824248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5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970" y="3553387"/>
            <a:ext cx="5553409" cy="3008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970" y="545293"/>
            <a:ext cx="5553409" cy="3008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2"/>
          <p:cNvSpPr/>
          <p:nvPr/>
        </p:nvSpPr>
        <p:spPr>
          <a:xfrm>
            <a:off x="828370" y="310196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 smtClean="0">
                <a:solidFill>
                  <a:srgbClr val="1A7BAE"/>
                </a:solidFill>
              </a:rPr>
              <a:t>화면 구성 및 시연 </a:t>
            </a:r>
            <a:r>
              <a:rPr lang="en-US" altLang="ko-KR" sz="1600" b="1" dirty="0" smtClean="0">
                <a:solidFill>
                  <a:srgbClr val="1A7BAE"/>
                </a:solidFill>
              </a:rPr>
              <a:t>(Admin Controller – </a:t>
            </a:r>
            <a:r>
              <a:rPr lang="ko-KR" altLang="en-US" sz="1600" b="1" dirty="0" smtClean="0">
                <a:solidFill>
                  <a:srgbClr val="1A7BAE"/>
                </a:solidFill>
              </a:rPr>
              <a:t>관리자 페이지</a:t>
            </a:r>
            <a:r>
              <a:rPr lang="en-US" altLang="ko-KR" sz="1600" b="1" dirty="0" smtClean="0">
                <a:solidFill>
                  <a:srgbClr val="1A7BAE"/>
                </a:solidFill>
              </a:rPr>
              <a:t>)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331168" y="1798285"/>
            <a:ext cx="3519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600" dirty="0" smtClean="0"/>
              <a:t>새롭게 추가 할 메뉴정보 입력</a:t>
            </a:r>
            <a:endParaRPr lang="en-US" altLang="ko-KR" sz="1600" dirty="0"/>
          </a:p>
        </p:txBody>
      </p:sp>
      <p:sp>
        <p:nvSpPr>
          <p:cNvPr id="17" name="직사각형 16"/>
          <p:cNvSpPr/>
          <p:nvPr/>
        </p:nvSpPr>
        <p:spPr>
          <a:xfrm>
            <a:off x="7360301" y="2933701"/>
            <a:ext cx="2644820" cy="441960"/>
          </a:xfrm>
          <a:prstGeom prst="rect">
            <a:avLst/>
          </a:prstGeom>
          <a:noFill/>
          <a:ln w="31750" cmpd="sng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9062053" y="4775302"/>
            <a:ext cx="797089" cy="281658"/>
          </a:xfrm>
          <a:prstGeom prst="rect">
            <a:avLst/>
          </a:prstGeom>
          <a:noFill/>
          <a:ln w="31750" cmpd="sng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331168" y="2861540"/>
            <a:ext cx="47348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600" dirty="0" err="1" smtClean="0"/>
              <a:t>신메뉴</a:t>
            </a:r>
            <a:r>
              <a:rPr lang="ko-KR" altLang="en-US" sz="1600" dirty="0" smtClean="0"/>
              <a:t> 등록 시 바로 반영</a:t>
            </a:r>
            <a:endParaRPr lang="en-US" altLang="ko-KR" sz="1600" dirty="0" smtClean="0"/>
          </a:p>
          <a:p>
            <a:pPr marL="171450" indent="-171450">
              <a:buFontTx/>
              <a:buChar char="-"/>
            </a:pPr>
            <a:endParaRPr lang="en-US" altLang="ko-KR" sz="1600" dirty="0"/>
          </a:p>
          <a:p>
            <a:pPr marL="171450" indent="-171450">
              <a:buFontTx/>
              <a:buChar char="-"/>
            </a:pPr>
            <a:r>
              <a:rPr lang="ko-KR" altLang="en-US" sz="1600" dirty="0" smtClean="0"/>
              <a:t>사진 등록을 하지 않을 경우 </a:t>
            </a:r>
            <a:r>
              <a:rPr lang="en-US" altLang="ko-KR" sz="1600" dirty="0" smtClean="0"/>
              <a:t>‘</a:t>
            </a:r>
            <a:r>
              <a:rPr lang="ko-KR" altLang="en-US" sz="1600" dirty="0" smtClean="0"/>
              <a:t>이미지를 등록해 주세요</a:t>
            </a:r>
            <a:r>
              <a:rPr lang="en-US" altLang="ko-KR" sz="1600" dirty="0" smtClean="0"/>
              <a:t>‘ </a:t>
            </a:r>
            <a:r>
              <a:rPr lang="ko-KR" altLang="en-US" sz="1600" dirty="0" smtClean="0"/>
              <a:t>자동 등록</a:t>
            </a:r>
            <a:endParaRPr lang="en-US" altLang="ko-KR" sz="1600" dirty="0" smtClean="0"/>
          </a:p>
          <a:p>
            <a:pPr marL="171450" indent="-171450">
              <a:buFontTx/>
              <a:buChar char="-"/>
            </a:pPr>
            <a:endParaRPr lang="en-US" altLang="ko-KR" sz="1600" dirty="0"/>
          </a:p>
          <a:p>
            <a:pPr marL="171450" indent="-171450">
              <a:buFontTx/>
              <a:buChar char="-"/>
            </a:pPr>
            <a:r>
              <a:rPr lang="en-US" altLang="ko-KR" sz="1600" dirty="0" smtClean="0"/>
              <a:t>Table Order </a:t>
            </a:r>
            <a:r>
              <a:rPr lang="ko-KR" altLang="en-US" sz="1600" dirty="0" smtClean="0"/>
              <a:t>화면과 연동</a:t>
            </a:r>
            <a:endParaRPr lang="en-US" altLang="ko-KR" sz="1600" dirty="0" smtClean="0"/>
          </a:p>
        </p:txBody>
      </p:sp>
      <p:cxnSp>
        <p:nvCxnSpPr>
          <p:cNvPr id="28" name="꺾인 연결선 27"/>
          <p:cNvCxnSpPr/>
          <p:nvPr/>
        </p:nvCxnSpPr>
        <p:spPr>
          <a:xfrm rot="10800000">
            <a:off x="5706462" y="3806297"/>
            <a:ext cx="3190707" cy="1109834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8" t="25578" r="21097" b="18424"/>
          <a:stretch/>
        </p:blipFill>
        <p:spPr>
          <a:xfrm>
            <a:off x="1461455" y="4528402"/>
            <a:ext cx="3927964" cy="2071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0" name="꺾인 연결선 29"/>
          <p:cNvCxnSpPr>
            <a:endCxn id="16" idx="3"/>
          </p:cNvCxnSpPr>
          <p:nvPr/>
        </p:nvCxnSpPr>
        <p:spPr>
          <a:xfrm rot="10800000">
            <a:off x="4850744" y="1967562"/>
            <a:ext cx="2342536" cy="1179498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78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Ⅰ. </a:t>
            </a:r>
            <a:r>
              <a:rPr lang="ko-KR" altLang="en-US" sz="3600" b="1" dirty="0" smtClean="0">
                <a:solidFill>
                  <a:srgbClr val="1A7BAE"/>
                </a:solidFill>
                <a:latin typeface="Impact"/>
              </a:rPr>
              <a:t>프로젝트 배경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25" y="1202748"/>
            <a:ext cx="6647935" cy="125678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310" y="1936854"/>
            <a:ext cx="6801799" cy="147658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90"/>
          <a:stretch/>
        </p:blipFill>
        <p:spPr>
          <a:xfrm>
            <a:off x="3740739" y="2705758"/>
            <a:ext cx="6500693" cy="117337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48" b="28136"/>
          <a:stretch/>
        </p:blipFill>
        <p:spPr>
          <a:xfrm>
            <a:off x="4857355" y="3341984"/>
            <a:ext cx="7049484" cy="884904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1183148" y="4702020"/>
            <a:ext cx="10043886" cy="175622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345159" y="4709816"/>
            <a:ext cx="9695935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dirty="0" smtClean="0"/>
              <a:t>COVID-19</a:t>
            </a:r>
            <a:r>
              <a:rPr lang="ko-KR" altLang="en-US" dirty="0" smtClean="0"/>
              <a:t>의 확산으로 사회풍조가 변화하고 </a:t>
            </a:r>
            <a:r>
              <a:rPr lang="en-US" altLang="ko-KR" dirty="0" smtClean="0"/>
              <a:t>‘</a:t>
            </a:r>
            <a:r>
              <a:rPr lang="ko-KR" altLang="en-US" dirty="0" err="1" smtClean="0"/>
              <a:t>언택트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시스템 도입의 가속화되고 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 smtClean="0"/>
              <a:t> </a:t>
            </a:r>
            <a:r>
              <a:rPr lang="ko-KR" altLang="en-US" dirty="0" smtClean="0"/>
              <a:t>이러한 변화에 맞춰 식당 내에서 고객과의 접촉을 최소화 한 </a:t>
            </a:r>
            <a:r>
              <a:rPr lang="ko-KR" altLang="en-US" dirty="0" err="1" smtClean="0"/>
              <a:t>언택트</a:t>
            </a:r>
            <a:r>
              <a:rPr lang="ko-KR" altLang="en-US" dirty="0" smtClean="0"/>
              <a:t> 테이블 </a:t>
            </a:r>
            <a:r>
              <a:rPr lang="ko-KR" altLang="en-US" dirty="0" err="1" smtClean="0"/>
              <a:t>키오스크를</a:t>
            </a:r>
            <a:r>
              <a:rPr lang="ko-KR" altLang="en-US" dirty="0" smtClean="0"/>
              <a:t> 개발함으로써 자영업자와 소비자 모두에게 만족감을 줄 수 있는 서비스를 제공하고자 한다</a:t>
            </a:r>
            <a:r>
              <a:rPr lang="en-US" altLang="ko-KR" dirty="0" smtClean="0"/>
              <a:t>.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42153" y="552387"/>
            <a:ext cx="2504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프로젝트 주제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목적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127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468" y="478203"/>
            <a:ext cx="5581562" cy="3023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520" y="3501549"/>
            <a:ext cx="5562510" cy="3013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2"/>
          <p:cNvSpPr/>
          <p:nvPr/>
        </p:nvSpPr>
        <p:spPr>
          <a:xfrm>
            <a:off x="828370" y="310196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 smtClean="0">
                <a:solidFill>
                  <a:srgbClr val="1A7BAE"/>
                </a:solidFill>
              </a:rPr>
              <a:t>화면 구성 및 시연 </a:t>
            </a:r>
            <a:r>
              <a:rPr lang="en-US" altLang="ko-KR" sz="1600" b="1" dirty="0" smtClean="0">
                <a:solidFill>
                  <a:srgbClr val="1A7BAE"/>
                </a:solidFill>
              </a:rPr>
              <a:t>(Admin Controller – </a:t>
            </a:r>
            <a:r>
              <a:rPr lang="ko-KR" altLang="en-US" sz="1600" b="1" dirty="0" smtClean="0">
                <a:solidFill>
                  <a:srgbClr val="1A7BAE"/>
                </a:solidFill>
              </a:rPr>
              <a:t>관리자 페이지</a:t>
            </a:r>
            <a:r>
              <a:rPr lang="en-US" altLang="ko-KR" sz="1600" b="1" dirty="0" smtClean="0">
                <a:solidFill>
                  <a:srgbClr val="1A7BAE"/>
                </a:solidFill>
              </a:rPr>
              <a:t>)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419666" y="1685667"/>
            <a:ext cx="41348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600" dirty="0" smtClean="0"/>
              <a:t>테이블 관리 화면</a:t>
            </a:r>
            <a:endParaRPr lang="en-US" altLang="ko-KR" sz="1600" dirty="0" smtClean="0"/>
          </a:p>
          <a:p>
            <a:pPr marL="171450" indent="-171450">
              <a:buFontTx/>
              <a:buChar char="-"/>
            </a:pPr>
            <a:endParaRPr lang="en-US" altLang="ko-KR" sz="1600" dirty="0"/>
          </a:p>
          <a:p>
            <a:pPr marL="171450" indent="-171450">
              <a:buFontTx/>
              <a:buChar char="-"/>
            </a:pPr>
            <a:r>
              <a:rPr lang="ko-KR" altLang="en-US" sz="1600" dirty="0" smtClean="0"/>
              <a:t>현재 테이블 자동으로 출력</a:t>
            </a:r>
            <a:endParaRPr lang="en-US" altLang="ko-KR" sz="1600" dirty="0" smtClean="0"/>
          </a:p>
          <a:p>
            <a:pPr marL="171450" indent="-171450">
              <a:buFontTx/>
              <a:buChar char="-"/>
            </a:pPr>
            <a:endParaRPr lang="en-US" altLang="ko-KR" sz="1600" dirty="0"/>
          </a:p>
          <a:p>
            <a:pPr marL="171450" indent="-171450">
              <a:buFontTx/>
              <a:buChar char="-"/>
            </a:pPr>
            <a:r>
              <a:rPr lang="ko-KR" altLang="en-US" sz="1600" dirty="0" smtClean="0"/>
              <a:t>테이블 </a:t>
            </a:r>
            <a:r>
              <a:rPr lang="en-US" altLang="ko-KR" sz="1600" dirty="0" smtClean="0"/>
              <a:t>Click </a:t>
            </a:r>
            <a:r>
              <a:rPr lang="ko-KR" altLang="en-US" sz="1600" dirty="0" smtClean="0"/>
              <a:t>시 수정하기에 자동 출력</a:t>
            </a:r>
            <a:endParaRPr lang="en-US" altLang="ko-KR" sz="1600" dirty="0" smtClean="0"/>
          </a:p>
          <a:p>
            <a:pPr marL="171450" indent="-171450">
              <a:buFontTx/>
              <a:buChar char="-"/>
            </a:pPr>
            <a:endParaRPr lang="en-US" altLang="ko-KR" sz="1600" dirty="0"/>
          </a:p>
          <a:p>
            <a:r>
              <a:rPr lang="en-US" altLang="ko-KR" sz="1600" dirty="0" smtClean="0"/>
              <a:t>- Del </a:t>
            </a:r>
            <a:r>
              <a:rPr lang="ko-KR" altLang="en-US" sz="1600" dirty="0" smtClean="0"/>
              <a:t>버튼으로 테이블 삭제 가능</a:t>
            </a:r>
            <a:endParaRPr lang="en-US" altLang="ko-KR" sz="1600" dirty="0"/>
          </a:p>
        </p:txBody>
      </p:sp>
      <p:sp>
        <p:nvSpPr>
          <p:cNvPr id="11" name="직사각형 10"/>
          <p:cNvSpPr/>
          <p:nvPr/>
        </p:nvSpPr>
        <p:spPr>
          <a:xfrm>
            <a:off x="7433553" y="1079500"/>
            <a:ext cx="3054394" cy="1219199"/>
          </a:xfrm>
          <a:prstGeom prst="rect">
            <a:avLst/>
          </a:prstGeom>
          <a:noFill/>
          <a:ln w="31750" cmpd="sng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5425745" y="2131987"/>
            <a:ext cx="1863007" cy="59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7492268" y="4271292"/>
            <a:ext cx="816256" cy="140829"/>
          </a:xfrm>
          <a:prstGeom prst="rect">
            <a:avLst/>
          </a:prstGeom>
          <a:noFill/>
          <a:ln w="31750" cmpd="sng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419666" y="5505812"/>
            <a:ext cx="4734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600" dirty="0" smtClean="0"/>
              <a:t>정보 입력 후 </a:t>
            </a:r>
            <a:r>
              <a:rPr lang="en-US" altLang="ko-KR" sz="1600" dirty="0" smtClean="0"/>
              <a:t>Edit </a:t>
            </a:r>
            <a:r>
              <a:rPr lang="ko-KR" altLang="en-US" sz="1600" dirty="0" smtClean="0"/>
              <a:t>시 테이블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정보 변경</a:t>
            </a:r>
            <a:endParaRPr lang="en-US" altLang="ko-KR" sz="1600" dirty="0" smtClean="0"/>
          </a:p>
        </p:txBody>
      </p:sp>
      <p:cxnSp>
        <p:nvCxnSpPr>
          <p:cNvPr id="15" name="꺾인 연결선 14"/>
          <p:cNvCxnSpPr/>
          <p:nvPr/>
        </p:nvCxnSpPr>
        <p:spPr>
          <a:xfrm rot="10800000" flipV="1">
            <a:off x="5554535" y="4412121"/>
            <a:ext cx="1879023" cy="126746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80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071" y="3506094"/>
            <a:ext cx="5553408" cy="3008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071" y="508317"/>
            <a:ext cx="5534357" cy="2997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2"/>
          <p:cNvSpPr/>
          <p:nvPr/>
        </p:nvSpPr>
        <p:spPr>
          <a:xfrm>
            <a:off x="828370" y="310196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 smtClean="0">
                <a:solidFill>
                  <a:srgbClr val="1A7BAE"/>
                </a:solidFill>
              </a:rPr>
              <a:t>화면 구성 및 시연 </a:t>
            </a:r>
            <a:r>
              <a:rPr lang="en-US" altLang="ko-KR" sz="1600" b="1" dirty="0" smtClean="0">
                <a:solidFill>
                  <a:srgbClr val="1A7BAE"/>
                </a:solidFill>
              </a:rPr>
              <a:t>(Admin Controller – </a:t>
            </a:r>
            <a:r>
              <a:rPr lang="ko-KR" altLang="en-US" sz="1600" b="1" dirty="0" smtClean="0">
                <a:solidFill>
                  <a:srgbClr val="1A7BAE"/>
                </a:solidFill>
              </a:rPr>
              <a:t>관리자 페이지</a:t>
            </a:r>
            <a:r>
              <a:rPr lang="en-US" altLang="ko-KR" sz="1600" b="1" dirty="0" smtClean="0">
                <a:solidFill>
                  <a:srgbClr val="1A7BAE"/>
                </a:solidFill>
              </a:rPr>
              <a:t>)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428269" y="1748182"/>
            <a:ext cx="3519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/>
          </a:p>
          <a:p>
            <a:pPr marL="171450" indent="-171450">
              <a:buFontTx/>
              <a:buChar char="-"/>
            </a:pPr>
            <a:r>
              <a:rPr lang="ko-KR" altLang="en-US" sz="1600" dirty="0" smtClean="0"/>
              <a:t>새롭게 추가할 테이블 정보 입력</a:t>
            </a:r>
            <a:endParaRPr lang="en-US" altLang="ko-KR" sz="1600" dirty="0"/>
          </a:p>
        </p:txBody>
      </p:sp>
      <p:sp>
        <p:nvSpPr>
          <p:cNvPr id="19" name="직사각형 18"/>
          <p:cNvSpPr/>
          <p:nvPr/>
        </p:nvSpPr>
        <p:spPr>
          <a:xfrm>
            <a:off x="7442156" y="1082732"/>
            <a:ext cx="3054394" cy="1787681"/>
          </a:xfrm>
          <a:prstGeom prst="rect">
            <a:avLst/>
          </a:prstGeom>
          <a:noFill/>
          <a:ln w="31750" cmpd="sng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4947851" y="2093887"/>
            <a:ext cx="2349503" cy="173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7525584" y="4719126"/>
            <a:ext cx="1475284" cy="155958"/>
          </a:xfrm>
          <a:prstGeom prst="rect">
            <a:avLst/>
          </a:prstGeom>
          <a:noFill/>
          <a:ln w="31750" cmpd="sng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428269" y="3102614"/>
            <a:ext cx="4734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600" dirty="0" smtClean="0"/>
              <a:t>정보 입력 후 </a:t>
            </a:r>
            <a:r>
              <a:rPr lang="en-US" altLang="ko-KR" sz="1600" dirty="0" smtClean="0"/>
              <a:t>Add </a:t>
            </a:r>
            <a:r>
              <a:rPr lang="ko-KR" altLang="en-US" sz="1600" dirty="0" smtClean="0"/>
              <a:t>시 테이블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정보 입력</a:t>
            </a:r>
            <a:endParaRPr lang="en-US" altLang="ko-KR" sz="1600" dirty="0" smtClean="0"/>
          </a:p>
          <a:p>
            <a:pPr marL="171450" indent="-171450">
              <a:buFontTx/>
              <a:buChar char="-"/>
            </a:pPr>
            <a:endParaRPr lang="en-US" altLang="ko-KR" sz="1600" dirty="0"/>
          </a:p>
          <a:p>
            <a:pPr marL="171450" indent="-171450">
              <a:buFontTx/>
              <a:buChar char="-"/>
            </a:pPr>
            <a:r>
              <a:rPr lang="en-US" altLang="ko-KR" sz="1600" dirty="0" smtClean="0"/>
              <a:t>Table Login </a:t>
            </a:r>
            <a:r>
              <a:rPr lang="ko-KR" altLang="en-US" sz="1600" dirty="0" smtClean="0"/>
              <a:t>페이지와 연동</a:t>
            </a:r>
            <a:endParaRPr lang="en-US" altLang="ko-KR" sz="1600" dirty="0" smtClean="0"/>
          </a:p>
        </p:txBody>
      </p:sp>
      <p:cxnSp>
        <p:nvCxnSpPr>
          <p:cNvPr id="23" name="꺾인 연결선 22"/>
          <p:cNvCxnSpPr/>
          <p:nvPr/>
        </p:nvCxnSpPr>
        <p:spPr>
          <a:xfrm rot="10800000">
            <a:off x="5448300" y="3633095"/>
            <a:ext cx="1993856" cy="119190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38" t="23220" r="24281" b="21610"/>
          <a:stretch/>
        </p:blipFill>
        <p:spPr>
          <a:xfrm>
            <a:off x="1428269" y="4123795"/>
            <a:ext cx="3731741" cy="2108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540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0" y="310196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 smtClean="0">
                <a:solidFill>
                  <a:srgbClr val="1A7BAE"/>
                </a:solidFill>
              </a:rPr>
              <a:t>화면 구성 및 시연 </a:t>
            </a:r>
            <a:r>
              <a:rPr lang="en-US" altLang="ko-KR" sz="1600" b="1" dirty="0" smtClean="0">
                <a:solidFill>
                  <a:srgbClr val="1A7BAE"/>
                </a:solidFill>
              </a:rPr>
              <a:t>(Admin Controller – </a:t>
            </a:r>
            <a:r>
              <a:rPr lang="ko-KR" altLang="en-US" sz="1600" b="1" dirty="0" smtClean="0">
                <a:solidFill>
                  <a:srgbClr val="1A7BAE"/>
                </a:solidFill>
              </a:rPr>
              <a:t>관리자 페이지</a:t>
            </a:r>
            <a:r>
              <a:rPr lang="en-US" altLang="ko-KR" sz="1600" b="1" dirty="0" smtClean="0">
                <a:solidFill>
                  <a:srgbClr val="1A7BAE"/>
                </a:solidFill>
              </a:rPr>
              <a:t>)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463" y="3562899"/>
            <a:ext cx="5529939" cy="29953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463" y="567516"/>
            <a:ext cx="5529939" cy="29953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1360672" y="1444626"/>
            <a:ext cx="39545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 smtClean="0"/>
          </a:p>
          <a:p>
            <a:pPr marL="171450" indent="-171450">
              <a:buFontTx/>
              <a:buChar char="-"/>
            </a:pPr>
            <a:r>
              <a:rPr lang="ko-KR" altLang="en-US" sz="1600" dirty="0" smtClean="0"/>
              <a:t>게시판 관리를 통해 </a:t>
            </a:r>
            <a:r>
              <a:rPr lang="ko-KR" altLang="en-US" sz="1600" dirty="0" err="1" smtClean="0"/>
              <a:t>낙서장</a:t>
            </a:r>
            <a:r>
              <a:rPr lang="ko-KR" altLang="en-US" sz="1600" dirty="0" smtClean="0"/>
              <a:t> 관리가능</a:t>
            </a:r>
            <a:endParaRPr lang="en-US" altLang="ko-KR" sz="1600" dirty="0" smtClean="0"/>
          </a:p>
          <a:p>
            <a:pPr marL="171450" indent="-171450">
              <a:buFontTx/>
              <a:buChar char="-"/>
            </a:pPr>
            <a:endParaRPr lang="en-US" altLang="ko-KR" sz="1600" dirty="0"/>
          </a:p>
          <a:p>
            <a:pPr marL="171450" indent="-171450">
              <a:buFontTx/>
              <a:buChar char="-"/>
            </a:pPr>
            <a:r>
              <a:rPr lang="ko-KR" altLang="en-US" sz="1600" dirty="0" smtClean="0"/>
              <a:t>사용자와 같이 낙서 등록가능</a:t>
            </a:r>
            <a:endParaRPr lang="en-US" altLang="ko-KR" sz="1600" dirty="0" smtClean="0"/>
          </a:p>
          <a:p>
            <a:pPr marL="171450" indent="-171450">
              <a:buFontTx/>
              <a:buChar char="-"/>
            </a:pPr>
            <a:endParaRPr lang="en-US" altLang="ko-KR" sz="1600" dirty="0"/>
          </a:p>
          <a:p>
            <a:pPr marL="171450" indent="-171450">
              <a:buFontTx/>
              <a:buChar char="-"/>
            </a:pPr>
            <a:r>
              <a:rPr lang="en-US" altLang="ko-KR" sz="1600" dirty="0" smtClean="0"/>
              <a:t>Del </a:t>
            </a:r>
            <a:r>
              <a:rPr lang="ko-KR" altLang="en-US" sz="1600" dirty="0" smtClean="0"/>
              <a:t>버튼 </a:t>
            </a:r>
            <a:r>
              <a:rPr lang="en-US" altLang="ko-KR" sz="1600" dirty="0" smtClean="0"/>
              <a:t>Click</a:t>
            </a:r>
            <a:r>
              <a:rPr lang="ko-KR" altLang="en-US" sz="1600" dirty="0" smtClean="0"/>
              <a:t>으로 낙서 삭제 가능</a:t>
            </a:r>
            <a:endParaRPr lang="en-US" altLang="ko-KR" sz="16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7374559" y="1120832"/>
            <a:ext cx="3054394" cy="1787681"/>
          </a:xfrm>
          <a:prstGeom prst="rect">
            <a:avLst/>
          </a:prstGeom>
          <a:noFill/>
          <a:ln w="31750" cmpd="sng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5109173" y="2137979"/>
            <a:ext cx="2120585" cy="151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64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Ⅴ. </a:t>
            </a:r>
            <a:r>
              <a:rPr lang="ko-KR" altLang="en-US" sz="3600" b="1" dirty="0" smtClean="0">
                <a:solidFill>
                  <a:srgbClr val="1A7BAE"/>
                </a:solidFill>
                <a:latin typeface="Impact"/>
              </a:rPr>
              <a:t>느낀 점</a:t>
            </a:r>
            <a:endParaRPr lang="zh-CN" altLang="en-US" sz="1600" b="1" dirty="0">
              <a:solidFill>
                <a:srgbClr val="1A7BAE"/>
              </a:solidFill>
              <a:latin typeface="Impact"/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279607"/>
              </p:ext>
            </p:extLst>
          </p:nvPr>
        </p:nvGraphicFramePr>
        <p:xfrm>
          <a:off x="648925" y="1290830"/>
          <a:ext cx="11187475" cy="5161245"/>
        </p:xfrm>
        <a:graphic>
          <a:graphicData uri="http://schemas.openxmlformats.org/drawingml/2006/table">
            <a:tbl>
              <a:tblPr/>
              <a:tblGrid>
                <a:gridCol w="1710817">
                  <a:extLst>
                    <a:ext uri="{9D8B030D-6E8A-4147-A177-3AD203B41FA5}">
                      <a16:colId xmlns:a16="http://schemas.microsoft.com/office/drawing/2014/main" xmlns="" val="1053143411"/>
                    </a:ext>
                  </a:extLst>
                </a:gridCol>
                <a:gridCol w="9476658">
                  <a:extLst>
                    <a:ext uri="{9D8B030D-6E8A-4147-A177-3AD203B41FA5}">
                      <a16:colId xmlns:a16="http://schemas.microsoft.com/office/drawing/2014/main" xmlns="" val="1518255068"/>
                    </a:ext>
                  </a:extLst>
                </a:gridCol>
              </a:tblGrid>
              <a:tr h="43206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내용</a:t>
                      </a:r>
                    </a:p>
                  </a:txBody>
                  <a:tcPr marL="4215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70581919"/>
                  </a:ext>
                </a:extLst>
              </a:tr>
              <a:tr h="178296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</a:t>
                      </a:r>
                      <a:endParaRPr lang="en-US" altLang="ko-KR" sz="1800" b="1" i="0" u="none" strike="noStrike" kern="1200" baseline="0" dirty="0" smtClean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수행상 </a:t>
                      </a:r>
                      <a:r>
                        <a:rPr lang="ko-KR" altLang="en-US" sz="18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어려움  극복 사례</a:t>
                      </a:r>
                    </a:p>
                  </a:txBody>
                  <a:tcPr marL="0" marR="0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팀원 간의 실력 차가 컸지만 각자의 개발 능력에 따라서 업무량과 난이도를 적절히 조절하여 시간에 맞게 완성할 수 있었다</a:t>
                      </a:r>
                      <a:r>
                        <a:rPr lang="en-US" altLang="ko-KR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. </a:t>
                      </a:r>
                      <a:endParaRPr lang="ko-KR" altLang="en-US" sz="18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첫 비대면 프로젝트로 서툴고 어려움이 많았다</a:t>
                      </a:r>
                      <a:r>
                        <a:rPr lang="en-US" altLang="ko-KR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하지만 화상회의나 공용드라이브 문서를 활용하여 소통했고 긍정적인 마인드로 스트레스를 극복하고 프로젝트를 무사히 마무리 지을 수 있었다</a:t>
                      </a:r>
                      <a:r>
                        <a:rPr lang="en-US" altLang="ko-KR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80871514"/>
                  </a:ext>
                </a:extLst>
              </a:tr>
              <a:tr h="1424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프로젝트에서 </a:t>
                      </a:r>
                      <a:endParaRPr lang="en-US" altLang="ko-KR" sz="1800" b="1" i="0" u="none" strike="noStrike" kern="1200" baseline="0" dirty="0" smtClean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잘한 부분</a:t>
                      </a:r>
                      <a:endParaRPr lang="ko-KR" altLang="en-US" sz="18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팀원 간 소통이 잘 이루어져 주제 및 세부사항을 빠르게 결정하고 개발에 더 많은 시간을 투자할 수 있었다</a:t>
                      </a:r>
                      <a:r>
                        <a:rPr lang="en-US" altLang="ko-KR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 </a:t>
                      </a:r>
                      <a:endParaRPr lang="ko-KR" altLang="en-US" sz="18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팀장의 리더십이 좋았고 팀원들의 협동심이 좋았다</a:t>
                      </a:r>
                      <a:r>
                        <a:rPr lang="en-US" altLang="ko-KR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.. </a:t>
                      </a:r>
                      <a:r>
                        <a:rPr lang="ko-KR" altLang="en-US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팀원들은 중간 상황을 틈틈이 보고하고 팀장은 그때의 상황에 맞게 내용을 조절하고 서로 피드백 하면서 비대면 소통으로도 프로젝트를 완성할 수 있었다</a:t>
                      </a:r>
                      <a:r>
                        <a:rPr lang="en-US" altLang="ko-KR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75842892"/>
                  </a:ext>
                </a:extLst>
              </a:tr>
              <a:tr h="152209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프로젝트에서 </a:t>
                      </a:r>
                      <a:endParaRPr lang="en-US" altLang="ko-KR" sz="18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아쉬운 부분</a:t>
                      </a:r>
                    </a:p>
                  </a:txBody>
                  <a:tcPr marL="0" marR="0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비대면으로도</a:t>
                      </a:r>
                      <a:r>
                        <a:rPr lang="ko-KR" altLang="en-US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원활히 소통하여 프로젝트를 완성했지만 대면 소통에 비해 여전히 한계점이 있어서 아쉬운 것 같다</a:t>
                      </a:r>
                      <a:r>
                        <a:rPr lang="en-US" altLang="ko-KR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개인적으로 프로젝트 관련 경험이 많이 없어서 부족함을 많이 느꼈고 더 </a:t>
                      </a:r>
                      <a:r>
                        <a:rPr lang="ko-KR" altLang="en-US" sz="18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공부해야할</a:t>
                      </a:r>
                      <a:r>
                        <a:rPr lang="ko-KR" altLang="en-US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필요성을 느꼈다</a:t>
                      </a:r>
                      <a:r>
                        <a:rPr lang="en-US" altLang="ko-KR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800" i="1" kern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73816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699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Ⅴ. </a:t>
            </a:r>
            <a:r>
              <a:rPr lang="ko-KR" altLang="en-US" sz="3600" b="1" dirty="0" smtClean="0">
                <a:solidFill>
                  <a:srgbClr val="1A7BAE"/>
                </a:solidFill>
                <a:latin typeface="Impact"/>
              </a:rPr>
              <a:t>느낀 점</a:t>
            </a:r>
            <a:endParaRPr lang="zh-CN" altLang="en-US" sz="1600" b="1" dirty="0">
              <a:solidFill>
                <a:srgbClr val="1A7BAE"/>
              </a:solidFill>
              <a:latin typeface="Impact"/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791809"/>
              </p:ext>
            </p:extLst>
          </p:nvPr>
        </p:nvGraphicFramePr>
        <p:xfrm>
          <a:off x="648925" y="1290828"/>
          <a:ext cx="11187475" cy="4642833"/>
        </p:xfrm>
        <a:graphic>
          <a:graphicData uri="http://schemas.openxmlformats.org/drawingml/2006/table">
            <a:tbl>
              <a:tblPr/>
              <a:tblGrid>
                <a:gridCol w="1710817">
                  <a:extLst>
                    <a:ext uri="{9D8B030D-6E8A-4147-A177-3AD203B41FA5}">
                      <a16:colId xmlns:a16="http://schemas.microsoft.com/office/drawing/2014/main" xmlns="" val="1053143411"/>
                    </a:ext>
                  </a:extLst>
                </a:gridCol>
                <a:gridCol w="9476658">
                  <a:extLst>
                    <a:ext uri="{9D8B030D-6E8A-4147-A177-3AD203B41FA5}">
                      <a16:colId xmlns:a16="http://schemas.microsoft.com/office/drawing/2014/main" xmlns="" val="1518255068"/>
                    </a:ext>
                  </a:extLst>
                </a:gridCol>
              </a:tblGrid>
              <a:tr h="3789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내용</a:t>
                      </a:r>
                    </a:p>
                  </a:txBody>
                  <a:tcPr marL="4215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70581919"/>
                  </a:ext>
                </a:extLst>
              </a:tr>
              <a:tr h="263241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프로젝트를 통한 진로설계</a:t>
                      </a:r>
                      <a:r>
                        <a:rPr lang="en-US" altLang="ko-KR" sz="1800" b="1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취업분야 탐색 및 결정 등 도움</a:t>
                      </a:r>
                      <a:endParaRPr lang="ko-KR" altLang="en-US" sz="18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실제로 활용되고 있는 시스템과 유사한 </a:t>
                      </a:r>
                      <a:r>
                        <a:rPr lang="en-US" altLang="ko-KR" sz="18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</a:t>
                      </a:r>
                      <a:r>
                        <a:rPr lang="ko-KR" altLang="en-US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시스템을 구현하는 경험을 쌓을 수 있었다</a:t>
                      </a:r>
                      <a:r>
                        <a:rPr lang="en-US" altLang="ko-KR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 </a:t>
                      </a:r>
                      <a:r>
                        <a:rPr lang="ko-KR" altLang="en-US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취업에 유용한 포트폴리오로 남길 수 있을 것 같다</a:t>
                      </a:r>
                      <a:r>
                        <a:rPr lang="en-US" altLang="ko-KR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 </a:t>
                      </a:r>
                      <a:endParaRPr lang="ko-KR" altLang="en-US" sz="18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수업에서 듣기만 했던 내용을 직접 활용해 보면서 어떤 부분이 부족하고 어떤 부분을 잘 하는 지 자신의 역량을 파악할 수 있었다</a:t>
                      </a:r>
                      <a:r>
                        <a:rPr lang="en-US" altLang="ko-KR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부족한 부분은 보완하고 강점이 있는 분야를 살려서 취업의 방향을 결정하면 좋을 것 같다</a:t>
                      </a:r>
                      <a:r>
                        <a:rPr lang="en-US" altLang="ko-KR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80871514"/>
                  </a:ext>
                </a:extLst>
              </a:tr>
              <a:tr h="163147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기타</a:t>
                      </a:r>
                      <a:endParaRPr lang="ko-KR" altLang="en-US" sz="18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수업에서 배웠던 내용을 모두 응용해 볼 수 있는 좋은 기회였다</a:t>
                      </a:r>
                      <a:r>
                        <a:rPr lang="en-US" altLang="ko-KR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사회적 </a:t>
                      </a:r>
                      <a:r>
                        <a:rPr lang="ko-KR" altLang="en-US" sz="18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거리두기</a:t>
                      </a:r>
                      <a:r>
                        <a:rPr lang="ko-KR" altLang="en-US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기간이 프로젝트 기간과 겹쳐 처음으로 비대면 프로젝트를 진행했다</a:t>
                      </a:r>
                      <a:r>
                        <a:rPr lang="en-US" altLang="ko-KR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이런 비대면 활동이 </a:t>
                      </a:r>
                      <a:r>
                        <a:rPr lang="ko-KR" altLang="en-US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아직 익숙하지 않음에도 서로 양보하고 협조하며 잘 진행되었고 결과물을 얻어낸 것에  성취감을 느꼈다</a:t>
                      </a:r>
                      <a:r>
                        <a:rPr lang="en-US" altLang="ko-KR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ko-KR" sz="1800" i="1" kern="1200" dirty="0" smtClean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23722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743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Ⅰ. </a:t>
            </a:r>
            <a:r>
              <a:rPr lang="ko-KR" altLang="en-US" sz="3600" b="1" dirty="0" smtClean="0">
                <a:solidFill>
                  <a:srgbClr val="1A7BAE"/>
                </a:solidFill>
                <a:latin typeface="Impact"/>
              </a:rPr>
              <a:t>프로젝트 배경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642153" y="552387"/>
            <a:ext cx="2504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프로젝트 주제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목적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70" y="1260077"/>
            <a:ext cx="2650148" cy="2650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335" y="1260077"/>
            <a:ext cx="4031283" cy="2650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161" y="1260077"/>
            <a:ext cx="3533531" cy="2650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모서리가 둥근 직사각형 19"/>
          <p:cNvSpPr/>
          <p:nvPr/>
        </p:nvSpPr>
        <p:spPr>
          <a:xfrm>
            <a:off x="828370" y="4405791"/>
            <a:ext cx="11032248" cy="1711196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943700" y="4392768"/>
            <a:ext cx="109169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 smtClean="0"/>
              <a:t>수도권 중심으로는 이미 일부 주점에서 </a:t>
            </a:r>
            <a:r>
              <a:rPr lang="en-US" altLang="ko-KR" dirty="0" smtClean="0"/>
              <a:t>‘</a:t>
            </a:r>
            <a:r>
              <a:rPr lang="ko-KR" altLang="en-US" dirty="0" err="1" smtClean="0"/>
              <a:t>언택트</a:t>
            </a:r>
            <a:r>
              <a:rPr lang="en-US" altLang="ko-KR" dirty="0" smtClean="0"/>
              <a:t>’ </a:t>
            </a:r>
            <a:r>
              <a:rPr lang="ko-KR" altLang="en-US" dirty="0" err="1" smtClean="0"/>
              <a:t>키오스크를</a:t>
            </a:r>
            <a:r>
              <a:rPr lang="ko-KR" altLang="en-US" dirty="0" smtClean="0"/>
              <a:t> 도입하고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이는 많은 자영업자</a:t>
            </a:r>
            <a:r>
              <a:rPr lang="en-US" altLang="ko-KR" dirty="0" smtClean="0"/>
              <a:t>, </a:t>
            </a:r>
          </a:p>
          <a:p>
            <a:pPr>
              <a:lnSpc>
                <a:spcPct val="200000"/>
              </a:lnSpc>
            </a:pPr>
            <a:r>
              <a:rPr lang="ko-KR" altLang="en-US" dirty="0" smtClean="0"/>
              <a:t>소비자가 필요로 하고 있다는 것을 의미한다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선행으로 만들어진 시스템을 참고하여 개발 방향을 잡았으며 실용성에 초점을 두었다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254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Ⅰ. </a:t>
            </a:r>
            <a:r>
              <a:rPr lang="ko-KR" altLang="en-US" sz="3600" b="1" dirty="0" smtClean="0">
                <a:solidFill>
                  <a:srgbClr val="1A7BAE"/>
                </a:solidFill>
                <a:latin typeface="Impact"/>
              </a:rPr>
              <a:t>프로젝트 배경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642153" y="552387"/>
            <a:ext cx="2504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프로젝트 개요</a:t>
            </a:r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3" r="8450"/>
          <a:stretch/>
        </p:blipFill>
        <p:spPr>
          <a:xfrm>
            <a:off x="502773" y="1971682"/>
            <a:ext cx="6161904" cy="3512901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6771869" y="845573"/>
            <a:ext cx="4889190" cy="587590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019003" y="845574"/>
            <a:ext cx="451433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관리자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 페이지로 구성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/>
              <a:t> Server</a:t>
            </a:r>
            <a:r>
              <a:rPr lang="ko-KR" altLang="en-US" dirty="0" smtClean="0"/>
              <a:t>를 이용하여 각 </a:t>
            </a:r>
            <a:r>
              <a:rPr lang="en-US" altLang="ko-KR" dirty="0" smtClean="0"/>
              <a:t>Table</a:t>
            </a:r>
            <a:r>
              <a:rPr lang="ko-KR" altLang="en-US" dirty="0" smtClean="0"/>
              <a:t>에 비치된 </a:t>
            </a:r>
            <a:r>
              <a:rPr lang="en-US" altLang="ko-KR" dirty="0" smtClean="0"/>
              <a:t>Tablet</a:t>
            </a:r>
            <a:r>
              <a:rPr lang="ko-KR" altLang="en-US" dirty="0" smtClean="0"/>
              <a:t>과 관리자 </a:t>
            </a:r>
            <a:r>
              <a:rPr lang="en-US" altLang="ko-KR" dirty="0" smtClean="0"/>
              <a:t>PC </a:t>
            </a:r>
            <a:r>
              <a:rPr lang="ko-KR" altLang="en-US" dirty="0" smtClean="0"/>
              <a:t>연동으로 실시간 </a:t>
            </a:r>
            <a:r>
              <a:rPr lang="en-US" altLang="ko-KR" dirty="0" err="1" smtClean="0"/>
              <a:t>Communicatiuon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 각 </a:t>
            </a:r>
            <a:r>
              <a:rPr lang="en-US" altLang="ko-KR" dirty="0" smtClean="0"/>
              <a:t>Table</a:t>
            </a:r>
            <a:r>
              <a:rPr lang="ko-KR" altLang="en-US" dirty="0" smtClean="0"/>
              <a:t>에 비치된 </a:t>
            </a:r>
            <a:r>
              <a:rPr lang="en-US" altLang="ko-KR" dirty="0" smtClean="0"/>
              <a:t>Tablet</a:t>
            </a:r>
            <a:r>
              <a:rPr lang="ko-KR" altLang="en-US" dirty="0" smtClean="0"/>
              <a:t>을 통해 주문</a:t>
            </a:r>
            <a:r>
              <a:rPr lang="en-US" altLang="ko-KR" dirty="0" smtClean="0"/>
              <a:t>/</a:t>
            </a:r>
            <a:r>
              <a:rPr lang="ko-KR" altLang="en-US" dirty="0" smtClean="0"/>
              <a:t> 결제가 이루어 짐으로써 서로간의 접촉을 최소화함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 smtClean="0"/>
              <a:t>키오스크라는</a:t>
            </a:r>
            <a:r>
              <a:rPr lang="ko-KR" altLang="en-US" dirty="0" smtClean="0"/>
              <a:t> 특성에 맞게 필요한 기능 구현에 초점 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/>
              <a:t>Tablet </a:t>
            </a:r>
            <a:r>
              <a:rPr lang="ko-KR" altLang="en-US" dirty="0" smtClean="0"/>
              <a:t>화면에 맞는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구성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6847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Ⅰ. </a:t>
            </a:r>
            <a:r>
              <a:rPr lang="ko-KR" altLang="en-US" sz="3600" b="1" dirty="0" smtClean="0">
                <a:solidFill>
                  <a:srgbClr val="1A7BAE"/>
                </a:solidFill>
                <a:latin typeface="Impact"/>
              </a:rPr>
              <a:t>프로젝트 배경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642153" y="552387"/>
            <a:ext cx="3094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프로젝트 </a:t>
            </a:r>
            <a:r>
              <a:rPr lang="ko-KR" altLang="en-US" dirty="0" err="1" smtClean="0"/>
              <a:t>컨셉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963563" y="1202748"/>
            <a:ext cx="3629430" cy="3900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비대면 </a:t>
            </a:r>
            <a:r>
              <a:rPr lang="en-US" altLang="ko-KR" dirty="0" smtClean="0"/>
              <a:t>Table Order </a:t>
            </a:r>
            <a:r>
              <a:rPr lang="en-US" altLang="ko-KR" dirty="0" err="1" smtClean="0"/>
              <a:t>Pos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Sytem</a:t>
            </a:r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828370" y="1740309"/>
            <a:ext cx="10754851" cy="14748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63563" y="1775117"/>
            <a:ext cx="993027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관리자</a:t>
            </a:r>
            <a:r>
              <a:rPr lang="en-US" altLang="ko-KR" dirty="0" smtClean="0"/>
              <a:t>/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Controller 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DB </a:t>
            </a:r>
            <a:r>
              <a:rPr lang="ko-KR" altLang="en-US" dirty="0" smtClean="0"/>
              <a:t>를 공유함으로써 실시간으로 주문</a:t>
            </a:r>
            <a:r>
              <a:rPr lang="en-US" altLang="ko-KR" dirty="0" smtClean="0"/>
              <a:t>/</a:t>
            </a:r>
            <a:r>
              <a:rPr lang="ko-KR" altLang="en-US" dirty="0" smtClean="0"/>
              <a:t>결제가 가능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한 업종에 초점이 맞춰진 것이 아닌 다양한 업종에서 사용할 수 있는 기반 </a:t>
            </a:r>
            <a:r>
              <a:rPr lang="en-US" altLang="ko-KR" dirty="0" smtClean="0"/>
              <a:t>System </a:t>
            </a:r>
            <a:r>
              <a:rPr lang="ko-KR" altLang="en-US" dirty="0" smtClean="0"/>
              <a:t>개발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알아보기 쉬운 </a:t>
            </a:r>
            <a:r>
              <a:rPr lang="en-US" altLang="ko-KR" dirty="0" smtClean="0"/>
              <a:t>UI</a:t>
            </a:r>
            <a:r>
              <a:rPr lang="ko-KR" altLang="en-US" dirty="0" smtClean="0"/>
              <a:t>로 처음 이용하는 사용자들이 쉽게 이용할 수 있게 함</a:t>
            </a:r>
            <a:endParaRPr lang="en-US" altLang="ko-KR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63" y="3672928"/>
            <a:ext cx="2305372" cy="495369"/>
          </a:xfrm>
          <a:prstGeom prst="rect">
            <a:avLst/>
          </a:prstGeom>
        </p:spPr>
      </p:pic>
      <p:sp>
        <p:nvSpPr>
          <p:cNvPr id="27" name="모서리가 둥근 직사각형 26"/>
          <p:cNvSpPr/>
          <p:nvPr/>
        </p:nvSpPr>
        <p:spPr>
          <a:xfrm>
            <a:off x="828370" y="4257367"/>
            <a:ext cx="10754851" cy="14748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963563" y="4292175"/>
            <a:ext cx="993027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 smtClean="0"/>
              <a:t>키오스크</a:t>
            </a:r>
            <a:r>
              <a:rPr lang="ko-KR" altLang="en-US" dirty="0" smtClean="0"/>
              <a:t> 적용 예시로 </a:t>
            </a:r>
            <a:r>
              <a:rPr lang="en-US" altLang="ko-KR" dirty="0" smtClean="0"/>
              <a:t>‘</a:t>
            </a:r>
            <a:r>
              <a:rPr lang="ko-KR" altLang="en-US" dirty="0" err="1" smtClean="0"/>
              <a:t>느린마을</a:t>
            </a:r>
            <a:r>
              <a:rPr lang="ko-KR" altLang="en-US" dirty="0" smtClean="0"/>
              <a:t> 막걸리</a:t>
            </a:r>
            <a:r>
              <a:rPr lang="en-US" altLang="ko-KR" dirty="0" smtClean="0"/>
              <a:t>＇</a:t>
            </a:r>
            <a:r>
              <a:rPr lang="ko-KR" altLang="en-US" dirty="0" smtClean="0"/>
              <a:t>를 모티브로 한 </a:t>
            </a:r>
            <a:r>
              <a:rPr lang="en-US" altLang="ko-KR" dirty="0" smtClean="0"/>
              <a:t>‘</a:t>
            </a:r>
            <a:r>
              <a:rPr lang="ko-KR" altLang="en-US" dirty="0" err="1" smtClean="0"/>
              <a:t>빠른마을</a:t>
            </a:r>
            <a:r>
              <a:rPr lang="ko-KR" altLang="en-US" dirty="0" smtClean="0"/>
              <a:t> 막걸리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전용 </a:t>
            </a:r>
            <a:r>
              <a:rPr lang="ko-KR" altLang="en-US" dirty="0" err="1" smtClean="0"/>
              <a:t>키오스크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주점이라는 특성에 맞춘 메뉴 구성과 실시간 소통이 가능한 </a:t>
            </a:r>
            <a:r>
              <a:rPr lang="ko-KR" altLang="en-US" dirty="0" err="1" smtClean="0"/>
              <a:t>낙서장</a:t>
            </a:r>
            <a:r>
              <a:rPr lang="ko-KR" altLang="en-US" dirty="0" smtClean="0"/>
              <a:t> 기능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 smtClean="0"/>
              <a:t>대기중</a:t>
            </a:r>
            <a:r>
              <a:rPr lang="ko-KR" altLang="en-US" dirty="0" smtClean="0"/>
              <a:t> 주문 목록을 통해 실용성 증대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4294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Ⅰ. </a:t>
            </a:r>
            <a:r>
              <a:rPr lang="ko-KR" altLang="en-US" sz="3600" b="1" dirty="0" smtClean="0">
                <a:solidFill>
                  <a:srgbClr val="1A7BAE"/>
                </a:solidFill>
                <a:latin typeface="Impact"/>
              </a:rPr>
              <a:t>프로젝트 배경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642153" y="552387"/>
            <a:ext cx="3094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프로젝트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개발환경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28370" y="1677066"/>
            <a:ext cx="3687097" cy="353623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923503" y="1677066"/>
            <a:ext cx="3687097" cy="353623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9018636" y="1673372"/>
            <a:ext cx="2199968" cy="353623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828370" y="1406013"/>
            <a:ext cx="1639527" cy="6587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Front End</a:t>
            </a:r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4923503" y="1406013"/>
            <a:ext cx="1639527" cy="6587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Back End</a:t>
            </a:r>
            <a:endParaRPr lang="ko-KR" altLang="en-US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9018636" y="1406013"/>
            <a:ext cx="1639527" cy="6587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Data Base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03953" y="2222616"/>
            <a:ext cx="40195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1.JavaScript (JSON / BOOTSTRAP)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en-US" altLang="ko-KR" dirty="0" err="1"/>
              <a:t>JQuery</a:t>
            </a:r>
            <a:endParaRPr lang="en-US" altLang="ko-KR" dirty="0"/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3. Expression Language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4. Java Server Page Tag </a:t>
            </a:r>
            <a:r>
              <a:rPr lang="en-US" altLang="ko-KR" dirty="0" smtClean="0"/>
              <a:t>Library</a:t>
            </a:r>
            <a:endParaRPr lang="en-US" altLang="ko-KR" dirty="0"/>
          </a:p>
          <a:p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999086" y="2222616"/>
            <a:ext cx="40195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 smtClean="0"/>
              <a:t>1. Sprig </a:t>
            </a:r>
            <a:r>
              <a:rPr lang="en-US" altLang="ko-KR" dirty="0"/>
              <a:t>Framework</a:t>
            </a:r>
          </a:p>
          <a:p>
            <a:pPr fontAlgn="base"/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2. </a:t>
            </a:r>
            <a:r>
              <a:rPr lang="en-US" altLang="ko-KR" dirty="0" err="1" smtClean="0"/>
              <a:t>MyBatis</a:t>
            </a:r>
            <a:endParaRPr lang="en-US" altLang="ko-KR" dirty="0"/>
          </a:p>
          <a:p>
            <a:pPr fontAlgn="base"/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3. Eclipse </a:t>
            </a:r>
            <a:r>
              <a:rPr lang="en-US" altLang="ko-KR" dirty="0"/>
              <a:t>IDE</a:t>
            </a:r>
          </a:p>
          <a:p>
            <a:pPr fontAlgn="base"/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4. Tomcat</a:t>
            </a:r>
            <a:endParaRPr lang="en-US" altLang="ko-KR" dirty="0"/>
          </a:p>
        </p:txBody>
      </p:sp>
      <p:sp>
        <p:nvSpPr>
          <p:cNvPr id="21" name="TextBox 20"/>
          <p:cNvSpPr txBox="1"/>
          <p:nvPr/>
        </p:nvSpPr>
        <p:spPr>
          <a:xfrm>
            <a:off x="9018636" y="2222616"/>
            <a:ext cx="4019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Oracle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03952" y="5638936"/>
            <a:ext cx="9611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교육훈련 과정에서 배운  </a:t>
            </a:r>
            <a:r>
              <a:rPr lang="en-US" altLang="ko-KR" dirty="0"/>
              <a:t>MVC </a:t>
            </a:r>
            <a:r>
              <a:rPr lang="ko-KR" altLang="en-US" dirty="0"/>
              <a:t>모델링과 개발 </a:t>
            </a:r>
            <a:r>
              <a:rPr lang="en-US" altLang="ko-KR" dirty="0"/>
              <a:t>Tools </a:t>
            </a:r>
            <a:r>
              <a:rPr lang="ko-KR" altLang="en-US" dirty="0"/>
              <a:t>을 활용하여 프로젝트 개발 </a:t>
            </a:r>
            <a:r>
              <a:rPr lang="ko-KR" altLang="en-US" dirty="0" smtClean="0"/>
              <a:t>진행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717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Ⅰ. </a:t>
            </a:r>
            <a:r>
              <a:rPr lang="ko-KR" altLang="en-US" sz="3600" b="1" dirty="0" smtClean="0">
                <a:solidFill>
                  <a:srgbClr val="1A7BAE"/>
                </a:solidFill>
                <a:latin typeface="Impact"/>
              </a:rPr>
              <a:t>프로젝트 배경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642153" y="552387"/>
            <a:ext cx="2504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프로젝트 구조 </a:t>
            </a:r>
            <a:r>
              <a:rPr lang="en-US" altLang="ko-KR" dirty="0" smtClean="0"/>
              <a:t>(ERD)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70" y="1444939"/>
            <a:ext cx="10769338" cy="4814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183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Ⅰ. </a:t>
            </a:r>
            <a:r>
              <a:rPr lang="ko-KR" altLang="en-US" sz="3600" b="1" dirty="0" smtClean="0">
                <a:solidFill>
                  <a:srgbClr val="1A7BAE"/>
                </a:solidFill>
                <a:latin typeface="Impact"/>
              </a:rPr>
              <a:t>프로젝트 배경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642153" y="552387"/>
            <a:ext cx="2504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프로젝트 구조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1317103" y="6383312"/>
            <a:ext cx="1302150" cy="36933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7249218" y="6383312"/>
            <a:ext cx="1302150" cy="36933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30" y="1096189"/>
            <a:ext cx="2337672" cy="507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1547414" y="6383313"/>
            <a:ext cx="850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CLASS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954" y="1087952"/>
            <a:ext cx="8708400" cy="4831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/>
          <p:cNvSpPr txBox="1"/>
          <p:nvPr/>
        </p:nvSpPr>
        <p:spPr>
          <a:xfrm>
            <a:off x="7396798" y="6383313"/>
            <a:ext cx="1014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336269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1405</TotalTime>
  <Words>1411</Words>
  <Application>Microsoft Office PowerPoint</Application>
  <PresentationFormat>와이드스크린</PresentationFormat>
  <Paragraphs>280</Paragraphs>
  <Slides>34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2" baseType="lpstr">
      <vt:lpstr>KoPub돋움체 Bold</vt:lpstr>
      <vt:lpstr>微软雅黑</vt:lpstr>
      <vt:lpstr>나눔고딕</vt:lpstr>
      <vt:lpstr>等线</vt:lpstr>
      <vt:lpstr>맑은 고딕</vt:lpstr>
      <vt:lpstr>Arial</vt:lpstr>
      <vt:lpstr>Impact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이현민</dc:creator>
  <cp:lastModifiedBy>Windows 사용자</cp:lastModifiedBy>
  <cp:revision>197</cp:revision>
  <cp:lastPrinted>2020-01-30T02:26:31Z</cp:lastPrinted>
  <dcterms:created xsi:type="dcterms:W3CDTF">2020-01-16T02:16:59Z</dcterms:created>
  <dcterms:modified xsi:type="dcterms:W3CDTF">2020-09-09T10:44:50Z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</Properties>
</file>